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49" r:id="rId5"/>
  </p:sldMasterIdLst>
  <p:notesMasterIdLst>
    <p:notesMasterId r:id="rId21"/>
  </p:notesMasterIdLst>
  <p:handoutMasterIdLst>
    <p:handoutMasterId r:id="rId22"/>
  </p:handoutMasterIdLst>
  <p:sldIdLst>
    <p:sldId id="800" r:id="rId6"/>
    <p:sldId id="811" r:id="rId7"/>
    <p:sldId id="812" r:id="rId8"/>
    <p:sldId id="814" r:id="rId9"/>
    <p:sldId id="815" r:id="rId10"/>
    <p:sldId id="816" r:id="rId11"/>
    <p:sldId id="807" r:id="rId12"/>
    <p:sldId id="706" r:id="rId13"/>
    <p:sldId id="713" r:id="rId14"/>
    <p:sldId id="712" r:id="rId15"/>
    <p:sldId id="708" r:id="rId16"/>
    <p:sldId id="709" r:id="rId17"/>
    <p:sldId id="710" r:id="rId18"/>
    <p:sldId id="761" r:id="rId19"/>
    <p:sldId id="763" r:id="rId20"/>
  </p:sldIdLst>
  <p:sldSz cx="9144000" cy="6858000" type="screen4x3"/>
  <p:notesSz cx="6797675" cy="9926638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800"/>
    <a:srgbClr val="F2F2F2"/>
    <a:srgbClr val="CC00CC"/>
    <a:srgbClr val="52B62C"/>
    <a:srgbClr val="FFCC00"/>
    <a:srgbClr val="F5D61B"/>
    <a:srgbClr val="D4D0BC"/>
    <a:srgbClr val="E7E6E6"/>
    <a:srgbClr val="FFFFFF"/>
    <a:srgbClr val="3A4D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57" autoAdjust="0"/>
    <p:restoredTop sz="85142" autoAdjust="0"/>
  </p:normalViewPr>
  <p:slideViewPr>
    <p:cSldViewPr snapToGrid="0" snapToObjects="1" showGuides="1">
      <p:cViewPr varScale="1">
        <p:scale>
          <a:sx n="72" d="100"/>
          <a:sy n="72" d="100"/>
        </p:scale>
        <p:origin x="1248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80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5558" tIns="47778" rIns="95558" bIns="47778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5558" tIns="47778" rIns="95558" bIns="47778" rtlCol="0"/>
          <a:lstStyle>
            <a:lvl1pPr algn="r">
              <a:defRPr sz="1200"/>
            </a:lvl1pPr>
          </a:lstStyle>
          <a:p>
            <a:fld id="{6AB9BDD4-85FA-5244-A9E0-FDB84974B7DF}" type="datetimeFigureOut">
              <a:t>5/15/2017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5558" tIns="47778" rIns="95558" bIns="47778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5558" tIns="47778" rIns="95558" bIns="47778" rtlCol="0" anchor="b"/>
          <a:lstStyle>
            <a:lvl1pPr algn="r">
              <a:defRPr sz="1200"/>
            </a:lvl1pPr>
          </a:lstStyle>
          <a:p>
            <a:fld id="{9E7A35CB-7719-BC41-A3E0-C846161C5E84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8074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5558" tIns="47778" rIns="95558" bIns="47778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5558" tIns="47778" rIns="95558" bIns="47778" rtlCol="0"/>
          <a:lstStyle>
            <a:lvl1pPr algn="r">
              <a:defRPr sz="1200"/>
            </a:lvl1pPr>
          </a:lstStyle>
          <a:p>
            <a:fld id="{F3A8B653-BF25-114F-8A3C-2D1A23550CAA}" type="datetimeFigureOut">
              <a:t>5/15/2017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8" rIns="95558" bIns="4777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58" tIns="47778" rIns="95558" bIns="47778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5558" tIns="47778" rIns="95558" bIns="47778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5558" tIns="47778" rIns="95558" bIns="47778" rtlCol="0" anchor="b"/>
          <a:lstStyle>
            <a:lvl1pPr algn="r">
              <a:defRPr sz="1200"/>
            </a:lvl1pPr>
          </a:lstStyle>
          <a:p>
            <a:fld id="{72C9CD15-DFF4-A94F-8509-70594D0B77D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62804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Bespreek in kleine groepjes : wat</a:t>
            </a:r>
            <a:r>
              <a:rPr lang="nl-BE" baseline="0" dirty="0"/>
              <a:t> voor soort autonomie heb je ervaren ? Waarin kon je autonoom zijn ? Hoe zou je die kunnen omschrijven ? Omschrijf kort elke vorm van autonomie die je ontdekt, op 1 grote post-it, kaart, ...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9CD15-DFF4-A94F-8509-70594D0B77D2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697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8846">
              <a:defRPr/>
            </a:pPr>
            <a:r>
              <a:rPr lang="en-US" dirty="0"/>
              <a:t>TIM</a:t>
            </a:r>
          </a:p>
          <a:p>
            <a:pPr defTabSz="458846">
              <a:defRPr/>
            </a:pPr>
            <a:r>
              <a:rPr lang="en-US" dirty="0" err="1"/>
              <a:t>Wat</a:t>
            </a:r>
            <a:r>
              <a:rPr lang="en-US" dirty="0"/>
              <a:t> </a:t>
            </a:r>
            <a:r>
              <a:rPr lang="en-US" dirty="0" err="1"/>
              <a:t>verwachten</a:t>
            </a:r>
            <a:r>
              <a:rPr lang="en-US" dirty="0"/>
              <a:t> </a:t>
            </a:r>
            <a:r>
              <a:rPr lang="en-US" dirty="0" err="1"/>
              <a:t>wij</a:t>
            </a:r>
            <a:r>
              <a:rPr lang="en-US" dirty="0"/>
              <a:t> van </a:t>
            </a:r>
            <a:r>
              <a:rPr lang="en-US" dirty="0" err="1"/>
              <a:t>iedereen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het team? </a:t>
            </a:r>
          </a:p>
          <a:p>
            <a:pPr marL="172067" indent="-172067" defTabSz="458846">
              <a:buFont typeface="Arial" charset="0"/>
              <a:buChar char="•"/>
              <a:defRPr/>
            </a:pPr>
            <a:r>
              <a:rPr lang="en-US" dirty="0" err="1"/>
              <a:t>Hanteren</a:t>
            </a:r>
            <a:r>
              <a:rPr lang="en-US" dirty="0"/>
              <a:t> </a:t>
            </a:r>
            <a:r>
              <a:rPr lang="en-US" dirty="0" err="1"/>
              <a:t>wij</a:t>
            </a:r>
            <a:r>
              <a:rPr lang="en-US" dirty="0"/>
              <a:t> </a:t>
            </a:r>
            <a:r>
              <a:rPr lang="en-US" dirty="0" err="1"/>
              <a:t>dezelfde</a:t>
            </a:r>
            <a:r>
              <a:rPr lang="en-US" dirty="0"/>
              <a:t> </a:t>
            </a:r>
            <a:r>
              <a:rPr lang="en-US" dirty="0" err="1"/>
              <a:t>normen</a:t>
            </a:r>
            <a:r>
              <a:rPr lang="en-US" dirty="0"/>
              <a:t> </a:t>
            </a:r>
            <a:r>
              <a:rPr lang="en-US" dirty="0" err="1"/>
              <a:t>aangaande</a:t>
            </a:r>
            <a:r>
              <a:rPr lang="en-US" dirty="0"/>
              <a:t> </a:t>
            </a:r>
            <a:r>
              <a:rPr lang="en-US" dirty="0" err="1"/>
              <a:t>kwaliteit</a:t>
            </a:r>
            <a:r>
              <a:rPr lang="en-US" dirty="0"/>
              <a:t>, engagement en </a:t>
            </a:r>
            <a:r>
              <a:rPr lang="en-US" dirty="0" err="1"/>
              <a:t>waarden</a:t>
            </a:r>
            <a:r>
              <a:rPr lang="en-US" dirty="0"/>
              <a:t> ? </a:t>
            </a:r>
          </a:p>
          <a:p>
            <a:pPr marL="172067" indent="-172067" defTabSz="458846">
              <a:buFont typeface="Arial" charset="0"/>
              <a:buChar char="•"/>
              <a:defRPr/>
            </a:pPr>
            <a:r>
              <a:rPr lang="en-US" dirty="0"/>
              <a:t>Op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manier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we </a:t>
            </a:r>
            <a:r>
              <a:rPr lang="en-US" dirty="0" err="1"/>
              <a:t>daar</a:t>
            </a:r>
            <a:r>
              <a:rPr lang="en-US" dirty="0"/>
              <a:t> </a:t>
            </a:r>
            <a:r>
              <a:rPr lang="en-US" dirty="0" err="1"/>
              <a:t>werk</a:t>
            </a:r>
            <a:r>
              <a:rPr lang="en-US" dirty="0"/>
              <a:t> van ?</a:t>
            </a:r>
          </a:p>
          <a:p>
            <a:pPr marL="172067" indent="-172067" defTabSz="458846">
              <a:buFont typeface="Arial" charset="0"/>
              <a:buChar char="•"/>
              <a:defRPr/>
            </a:pP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kennisstandaarden</a:t>
            </a:r>
            <a:r>
              <a:rPr lang="en-US" dirty="0"/>
              <a:t>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wij</a:t>
            </a:r>
            <a:r>
              <a:rPr lang="en-US" dirty="0"/>
              <a:t> </a:t>
            </a:r>
            <a:r>
              <a:rPr lang="en-US" dirty="0" err="1"/>
              <a:t>beheersen</a:t>
            </a:r>
            <a:r>
              <a:rPr lang="en-US" dirty="0"/>
              <a:t> en </a:t>
            </a:r>
            <a:r>
              <a:rPr lang="en-US" dirty="0" err="1"/>
              <a:t>volgen</a:t>
            </a:r>
            <a:r>
              <a:rPr lang="en-US" dirty="0"/>
              <a:t> ?</a:t>
            </a:r>
          </a:p>
          <a:p>
            <a:pPr marL="172067" indent="-172067" defTabSz="458846">
              <a:buFont typeface="Arial" charset="0"/>
              <a:buChar char="•"/>
              <a:defRPr/>
            </a:pPr>
            <a:endParaRPr lang="en-US" dirty="0"/>
          </a:p>
          <a:p>
            <a:pPr marL="172067" indent="-172067" defTabSz="458846">
              <a:buFont typeface="Arial" charset="0"/>
              <a:buChar char="•"/>
              <a:defRPr/>
            </a:pPr>
            <a:endParaRPr lang="en-US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CD15-DFF4-A94F-8509-70594D0B77D2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2611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8846">
              <a:defRPr/>
            </a:pPr>
            <a:r>
              <a:rPr lang="nl-BE" dirty="0"/>
              <a:t>LIEZE</a:t>
            </a:r>
          </a:p>
          <a:p>
            <a:pPr marL="172067" indent="-172067" defTabSz="458846">
              <a:buFontTx/>
              <a:buChar char="-"/>
              <a:defRPr/>
            </a:pPr>
            <a:r>
              <a:rPr lang="nl-BE" dirty="0"/>
              <a:t>Hoe komt het binnen, hoe wordt het gepland, opgenomen en opgevolgd ? </a:t>
            </a:r>
          </a:p>
          <a:p>
            <a:pPr marL="172067" indent="-172067">
              <a:buFontTx/>
              <a:buChar char="-"/>
            </a:pPr>
            <a:r>
              <a:rPr lang="nl-NL" dirty="0"/>
              <a:t>teamoverleg: </a:t>
            </a:r>
            <a:r>
              <a:rPr lang="nl-BE" dirty="0"/>
              <a:t>(doel, inhoud, frequentie, deelnemers, enz...) </a:t>
            </a:r>
          </a:p>
          <a:p>
            <a:pPr marL="172067" indent="-172067" defTabSz="458846">
              <a:buFontTx/>
              <a:buChar char="-"/>
              <a:defRPr/>
            </a:pPr>
            <a:r>
              <a:rPr lang="nl-BE" dirty="0"/>
              <a:t>Hoe delen wij informatie – welke informatie, waar en hoe ?</a:t>
            </a:r>
          </a:p>
          <a:p>
            <a:pPr marL="172067" indent="-172067" defTabSz="458846">
              <a:buFontTx/>
              <a:buChar char="-"/>
              <a:defRPr/>
            </a:pPr>
            <a:r>
              <a:rPr lang="nl-BE" dirty="0"/>
              <a:t>Hoe kunnen wij onze werkomgeving zodanig inrichten dat zij onze werking optimaal ondersteunt ?</a:t>
            </a:r>
          </a:p>
          <a:p>
            <a:pPr marL="172067" indent="-172067" defTabSz="458846">
              <a:buFontTx/>
              <a:buChar char="-"/>
              <a:defRPr/>
            </a:pPr>
            <a:endParaRPr lang="nl-BE" dirty="0"/>
          </a:p>
          <a:p>
            <a:pPr marL="172067" indent="-172067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CD15-DFF4-A94F-8509-70594D0B77D2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9914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LIEZE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CD15-DFF4-A94F-8509-70594D0B77D2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3994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TIM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CD15-DFF4-A94F-8509-70594D0B77D2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9611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000" dirty="0">
                <a:latin typeface="Arial" charset="0"/>
                <a:ea typeface="Arial" charset="0"/>
                <a:cs typeface="Arial" charset="0"/>
              </a:rPr>
              <a:t>Kunnen we die inputs clusteren</a:t>
            </a:r>
            <a:r>
              <a:rPr lang="nl-NL" sz="1000" baseline="0" dirty="0">
                <a:latin typeface="Arial" charset="0"/>
                <a:ea typeface="Arial" charset="0"/>
                <a:cs typeface="Arial" charset="0"/>
              </a:rPr>
              <a:t> op het bovenstaande ? </a:t>
            </a:r>
            <a:endParaRPr lang="nl-NL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9CD15-DFF4-A94F-8509-70594D0B77D2}" type="slidenum">
              <a:rPr kumimoji="0" lang="uk-UA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uk-UA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656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C9CD15-DFF4-A94F-8509-70594D0B77D2}" type="slidenum">
              <a:rPr lang="uk-UA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6047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72C9CD15-DFF4-A94F-8509-70594D0B77D2}" type="slidenum">
              <a:rPr lang="nl-NL" sz="1800" kern="0">
                <a:solidFill>
                  <a:prstClr val="black"/>
                </a:solidFill>
              </a:rPr>
              <a:pPr defTabSz="914400">
                <a:defRPr/>
              </a:pPr>
              <a:t>5</a:t>
            </a:fld>
            <a:endParaRPr lang="nl-NL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72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Min kritische specificaties</a:t>
            </a:r>
            <a:r>
              <a:rPr lang="nl-NL" baseline="0" dirty="0"/>
              <a:t>: zo weinig mogelijk algemene procedures.</a:t>
            </a:r>
          </a:p>
          <a:p>
            <a:endParaRPr lang="nl-NL" baseline="0" dirty="0"/>
          </a:p>
          <a:p>
            <a:r>
              <a:rPr lang="nl-NL" baseline="0" dirty="0"/>
              <a:t>Tip: zeg nooit dat je zelfsturende teams wil invoeren. Het is een proces.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72C9CD15-DFF4-A94F-8509-70594D0B77D2}" type="slidenum">
              <a:rPr lang="nl-NL" sz="1800" kern="0">
                <a:solidFill>
                  <a:prstClr val="black"/>
                </a:solidFill>
              </a:rPr>
              <a:pPr defTabSz="914400">
                <a:defRPr/>
              </a:pPr>
              <a:t>6</a:t>
            </a:fld>
            <a:endParaRPr lang="nl-NL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005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TIM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9CD15-DFF4-A94F-8509-70594D0B77D2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260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TIM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CD15-DFF4-A94F-8509-70594D0B77D2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5681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TIM</a:t>
            </a:r>
          </a:p>
          <a:p>
            <a:r>
              <a:rPr lang="nl-NL" dirty="0"/>
              <a:t>Ik</a:t>
            </a:r>
            <a:r>
              <a:rPr lang="nl-NL" baseline="0" dirty="0"/>
              <a:t> heb een aantal items er uit gehaald die we er zeker bij moeten vermelden, maar waardoor ik de slide wat te druk vond. Dit zijn ze: </a:t>
            </a:r>
          </a:p>
          <a:p>
            <a:pPr marL="172067" indent="-172067" defTabSz="458846">
              <a:buFontTx/>
              <a:buChar char="-"/>
              <a:defRPr/>
            </a:pPr>
            <a:r>
              <a:rPr lang="nl-BE" dirty="0"/>
              <a:t>Wat worden wij geacht te doen ? </a:t>
            </a:r>
          </a:p>
          <a:p>
            <a:pPr marL="172067" indent="-172067" defTabSz="458846">
              <a:buFontTx/>
              <a:buChar char="-"/>
              <a:defRPr/>
            </a:pPr>
            <a:r>
              <a:rPr lang="nl-BE" dirty="0"/>
              <a:t>Wat betekenen de organisatiewaarden voor ons ?</a:t>
            </a:r>
          </a:p>
          <a:p>
            <a:pPr marL="172067" indent="-172067" defTabSz="458846">
              <a:buFontTx/>
              <a:buChar char="-"/>
              <a:defRPr/>
            </a:pPr>
            <a:endParaRPr lang="nl-BE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CD15-DFF4-A94F-8509-70594D0B77D2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809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LIEZE</a:t>
            </a:r>
          </a:p>
          <a:p>
            <a:r>
              <a:rPr lang="nl-NL" dirty="0"/>
              <a:t>Voor wie en met</a:t>
            </a:r>
            <a:r>
              <a:rPr lang="nl-NL" baseline="0" dirty="0"/>
              <a:t> wie doen we deze opdracht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CD15-DFF4-A94F-8509-70594D0B77D2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174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eren 6"/>
          <p:cNvGrpSpPr/>
          <p:nvPr userDrawn="1"/>
        </p:nvGrpSpPr>
        <p:grpSpPr>
          <a:xfrm>
            <a:off x="640844" y="4793484"/>
            <a:ext cx="2472304" cy="754380"/>
            <a:chOff x="685800" y="5715000"/>
            <a:chExt cx="2747004" cy="838200"/>
          </a:xfrm>
        </p:grpSpPr>
        <p:pic>
          <p:nvPicPr>
            <p:cNvPr id="8" name="Afbeelding 7" descr="FS-symbooltjes.jpg"/>
            <p:cNvPicPr>
              <a:picLocks noChangeAspect="1"/>
            </p:cNvPicPr>
            <p:nvPr userDrawn="1"/>
          </p:nvPicPr>
          <p:blipFill>
            <a:blip r:embed="rId2" cstate="email">
              <a:grayscl/>
              <a:lum/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85800" y="5715000"/>
              <a:ext cx="866785" cy="831215"/>
            </a:xfrm>
            <a:prstGeom prst="rect">
              <a:avLst/>
            </a:prstGeom>
          </p:spPr>
        </p:pic>
        <p:pic>
          <p:nvPicPr>
            <p:cNvPr id="9" name="Afbeelding 8" descr="FS-symbooltjes.jpg"/>
            <p:cNvPicPr>
              <a:picLocks noChangeAspect="1"/>
            </p:cNvPicPr>
            <p:nvPr userDrawn="1"/>
          </p:nvPicPr>
          <p:blipFill>
            <a:blip r:embed="rId3" cstate="email">
              <a:grayscl/>
              <a:lum/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6890" y="5721985"/>
              <a:ext cx="800095" cy="831215"/>
            </a:xfrm>
            <a:prstGeom prst="rect">
              <a:avLst/>
            </a:prstGeom>
          </p:spPr>
        </p:pic>
        <p:pic>
          <p:nvPicPr>
            <p:cNvPr id="10" name="Afbeelding 9" descr="FS-symbooltjes.jpg"/>
            <p:cNvPicPr>
              <a:picLocks noChangeAspect="1"/>
            </p:cNvPicPr>
            <p:nvPr userDrawn="1"/>
          </p:nvPicPr>
          <p:blipFill>
            <a:blip r:embed="rId4" cstate="email">
              <a:grayscl/>
              <a:lum/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19385" y="5715000"/>
              <a:ext cx="813419" cy="831215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213707"/>
            <a:ext cx="7772400" cy="2386744"/>
          </a:xfrm>
        </p:spPr>
        <p:txBody>
          <a:bodyPr anchor="b" anchorCtr="0">
            <a:normAutofit/>
          </a:bodyPr>
          <a:lstStyle>
            <a:lvl1pPr>
              <a:defRPr sz="6000"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17630"/>
            <a:ext cx="7772400" cy="1036051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rgbClr val="52B62C"/>
                </a:solidFill>
                <a:latin typeface="Helvetica Neue"/>
                <a:cs typeface="Helvetica Ne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Ondertitel</a:t>
            </a:r>
            <a:endParaRPr lang="nl-NL"/>
          </a:p>
        </p:txBody>
      </p:sp>
      <p:pic>
        <p:nvPicPr>
          <p:cNvPr id="13" name="FS.jpg"/>
          <p:cNvPicPr/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0443" y="5257800"/>
            <a:ext cx="2110157" cy="134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ijdelijke aanduiding voor inhoud 16"/>
          <p:cNvSpPr>
            <a:spLocks noGrp="1"/>
          </p:cNvSpPr>
          <p:nvPr>
            <p:ph sz="quarter" idx="10" hasCustomPrompt="1"/>
          </p:nvPr>
        </p:nvSpPr>
        <p:spPr>
          <a:xfrm>
            <a:off x="685800" y="5548313"/>
            <a:ext cx="5814643" cy="1057275"/>
          </a:xfrm>
        </p:spPr>
        <p:txBody>
          <a:bodyPr>
            <a:normAutofit/>
          </a:bodyPr>
          <a:lstStyle>
            <a:lvl1pPr>
              <a:buFont typeface="Arial"/>
              <a:buNone/>
              <a:defRPr sz="2000" b="0" i="0" baseline="0">
                <a:solidFill>
                  <a:srgbClr val="595959"/>
                </a:solidFill>
                <a:latin typeface="Helvetica Neue Light"/>
                <a:cs typeface="Helvetica Neue Light"/>
              </a:defRPr>
            </a:lvl1pPr>
          </a:lstStyle>
          <a:p>
            <a:pPr lvl="0"/>
            <a:r>
              <a:rPr lang="nl-BE"/>
              <a:t>Naam - Datum - Locatie</a:t>
            </a: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522201" cy="1143000"/>
          </a:xfrm>
        </p:spPr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pic>
        <p:nvPicPr>
          <p:cNvPr id="9" name="Afbeelding 8" descr="FS ste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920" y="304800"/>
            <a:ext cx="792480" cy="706120"/>
          </a:xfrm>
          <a:prstGeom prst="rect">
            <a:avLst/>
          </a:prstGeom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custGeom>
            <a:avLst/>
            <a:gdLst>
              <a:gd name="connsiteX0" fmla="*/ 0 w 2133600"/>
              <a:gd name="connsiteY0" fmla="*/ 0 h 365125"/>
              <a:gd name="connsiteX1" fmla="*/ 2133600 w 2133600"/>
              <a:gd name="connsiteY1" fmla="*/ 0 h 365125"/>
              <a:gd name="connsiteX2" fmla="*/ 2133600 w 2133600"/>
              <a:gd name="connsiteY2" fmla="*/ 365125 h 365125"/>
              <a:gd name="connsiteX3" fmla="*/ 0 w 2133600"/>
              <a:gd name="connsiteY3" fmla="*/ 365125 h 365125"/>
              <a:gd name="connsiteX4" fmla="*/ 0 w 21336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2B62C"/>
                </a:solidFill>
                <a:latin typeface="Helvetica Neue"/>
                <a:cs typeface="Helvetica Neue"/>
              </a:defRPr>
            </a:lvl1pPr>
          </a:lstStyle>
          <a:p>
            <a:fld id="{9331019C-3939-5F43-B75D-CFD4E736BA3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682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FS ster.jpg"/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920" y="304800"/>
            <a:ext cx="792480" cy="706120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685800" y="1917065"/>
            <a:ext cx="7772400" cy="4373304"/>
          </a:xfr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nl-BE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5354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een titel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FS ster.jpg"/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920" y="304800"/>
            <a:ext cx="792480" cy="706120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 userDrawn="1"/>
        </p:nvSpPr>
        <p:spPr>
          <a:xfrm>
            <a:off x="251163" y="52360"/>
            <a:ext cx="1342224" cy="32425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0" i="0" kern="1200">
                <a:solidFill>
                  <a:srgbClr val="58735D"/>
                </a:solidFill>
                <a:latin typeface="Helvetica Neue Bold Condensed"/>
                <a:ea typeface="+mj-ea"/>
                <a:cs typeface="Helvetica Neue Bold Condensed"/>
              </a:defRPr>
            </a:lvl1pPr>
          </a:lstStyle>
          <a:p>
            <a:r>
              <a:rPr lang="nl-BE" sz="20000" b="1" i="1" dirty="0">
                <a:solidFill>
                  <a:schemeClr val="bg1"/>
                </a:solidFill>
                <a:latin typeface="Times New Roman"/>
                <a:cs typeface="Times New Roman"/>
              </a:rPr>
              <a:t>“</a:t>
            </a:r>
            <a:endParaRPr lang="nl-NL" sz="20000" b="1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1593388" y="1917065"/>
            <a:ext cx="6661073" cy="4373304"/>
          </a:xfr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4800" i="1">
                <a:solidFill>
                  <a:srgbClr val="FFFFFF"/>
                </a:solidFill>
              </a:defRPr>
            </a:lvl1pPr>
          </a:lstStyle>
          <a:p>
            <a:r>
              <a:rPr lang="nl-BE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3497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8608-5B33-4104-8F91-0D8F055F55DB}" type="datetimeFigureOut">
              <a:rPr lang="nl-BE" smtClean="0"/>
              <a:t>15/05/2017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03D6-FF63-4465-AE0F-0704F18902A7}" type="slidenum">
              <a:rPr lang="nl-BE" smtClean="0"/>
              <a:t>‹nr.›</a:t>
            </a:fld>
            <a:endParaRPr lang="nl-BE"/>
          </a:p>
        </p:txBody>
      </p:sp>
      <p:pic>
        <p:nvPicPr>
          <p:cNvPr id="5" name="FS.jp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7486651" y="3175"/>
            <a:ext cx="1636250" cy="14278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6457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22201" cy="1143000"/>
          </a:xfrm>
        </p:spPr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Eerste niveau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</p:txBody>
      </p:sp>
      <p:pic>
        <p:nvPicPr>
          <p:cNvPr id="7" name="Afbeelding 6" descr="FS s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920" y="304800"/>
            <a:ext cx="792480" cy="706120"/>
          </a:xfrm>
          <a:prstGeom prst="rect">
            <a:avLst/>
          </a:prstGeom>
        </p:spPr>
      </p:pic>
      <p:sp>
        <p:nvSpPr>
          <p:cNvPr id="8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custGeom>
            <a:avLst/>
            <a:gdLst>
              <a:gd name="connsiteX0" fmla="*/ 0 w 2133600"/>
              <a:gd name="connsiteY0" fmla="*/ 0 h 365125"/>
              <a:gd name="connsiteX1" fmla="*/ 2133600 w 2133600"/>
              <a:gd name="connsiteY1" fmla="*/ 0 h 365125"/>
              <a:gd name="connsiteX2" fmla="*/ 2133600 w 2133600"/>
              <a:gd name="connsiteY2" fmla="*/ 365125 h 365125"/>
              <a:gd name="connsiteX3" fmla="*/ 0 w 2133600"/>
              <a:gd name="connsiteY3" fmla="*/ 365125 h 365125"/>
              <a:gd name="connsiteX4" fmla="*/ 0 w 21336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2B62C"/>
                </a:solidFill>
                <a:latin typeface="Helvetica Neue"/>
                <a:cs typeface="Helvetica Neue"/>
              </a:defRPr>
            </a:lvl1pPr>
          </a:lstStyle>
          <a:p>
            <a:fld id="{9331019C-3939-5F43-B75D-CFD4E736BA3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22201" cy="1143000"/>
          </a:xfrm>
        </p:spPr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pic>
        <p:nvPicPr>
          <p:cNvPr id="9" name="Afbeelding 8" descr="FS s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920" y="304800"/>
            <a:ext cx="792480" cy="706120"/>
          </a:xfrm>
          <a:prstGeom prst="rect">
            <a:avLst/>
          </a:prstGeom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custGeom>
            <a:avLst/>
            <a:gdLst>
              <a:gd name="connsiteX0" fmla="*/ 0 w 2133600"/>
              <a:gd name="connsiteY0" fmla="*/ 0 h 365125"/>
              <a:gd name="connsiteX1" fmla="*/ 2133600 w 2133600"/>
              <a:gd name="connsiteY1" fmla="*/ 0 h 365125"/>
              <a:gd name="connsiteX2" fmla="*/ 2133600 w 2133600"/>
              <a:gd name="connsiteY2" fmla="*/ 365125 h 365125"/>
              <a:gd name="connsiteX3" fmla="*/ 0 w 2133600"/>
              <a:gd name="connsiteY3" fmla="*/ 365125 h 365125"/>
              <a:gd name="connsiteX4" fmla="*/ 0 w 21336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2B62C"/>
                </a:solidFill>
                <a:latin typeface="Helvetica Neue"/>
                <a:cs typeface="Helvetica Neue"/>
              </a:defRPr>
            </a:lvl1pPr>
          </a:lstStyle>
          <a:p>
            <a:fld id="{9331019C-3939-5F43-B75D-CFD4E736BA3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22201" cy="1143000"/>
          </a:xfrm>
        </p:spPr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pic>
        <p:nvPicPr>
          <p:cNvPr id="7" name="Afbeelding 6" descr="FS s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920" y="304800"/>
            <a:ext cx="792480" cy="706120"/>
          </a:xfrm>
          <a:prstGeom prst="rect">
            <a:avLst/>
          </a:prstGeom>
        </p:spPr>
      </p:pic>
      <p:sp>
        <p:nvSpPr>
          <p:cNvPr id="8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custGeom>
            <a:avLst/>
            <a:gdLst>
              <a:gd name="connsiteX0" fmla="*/ 0 w 2133600"/>
              <a:gd name="connsiteY0" fmla="*/ 0 h 365125"/>
              <a:gd name="connsiteX1" fmla="*/ 2133600 w 2133600"/>
              <a:gd name="connsiteY1" fmla="*/ 0 h 365125"/>
              <a:gd name="connsiteX2" fmla="*/ 2133600 w 2133600"/>
              <a:gd name="connsiteY2" fmla="*/ 365125 h 365125"/>
              <a:gd name="connsiteX3" fmla="*/ 0 w 2133600"/>
              <a:gd name="connsiteY3" fmla="*/ 365125 h 365125"/>
              <a:gd name="connsiteX4" fmla="*/ 0 w 21336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2B62C"/>
                </a:solidFill>
                <a:latin typeface="Helvetica Neue"/>
                <a:cs typeface="Helvetica Neue"/>
              </a:defRPr>
            </a:lvl1pPr>
          </a:lstStyle>
          <a:p>
            <a:fld id="{9331019C-3939-5F43-B75D-CFD4E736BA3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1521" y="1028680"/>
            <a:ext cx="4230468" cy="528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1"/>
          </p:nvPr>
        </p:nvSpPr>
        <p:spPr>
          <a:xfrm>
            <a:off x="4656396" y="1028680"/>
            <a:ext cx="4230468" cy="528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62177027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8DDD19CB-AC4B-4AC1-9C62-8B21DB9B1C59}" type="datetimeFigureOut">
              <a:rPr lang="nl-BE" kern="0" smtClean="0">
                <a:solidFill>
                  <a:prstClr val="black"/>
                </a:solidFill>
              </a:rPr>
              <a:pPr defTabSz="914400">
                <a:defRPr/>
              </a:pPr>
              <a:t>15/05/2017</a:t>
            </a:fld>
            <a:endParaRPr lang="nl-BE" kern="0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endParaRPr lang="nl-BE" kern="0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7D11E549-0059-44FF-8EC3-54D94A912FA5}" type="slidenum">
              <a:rPr lang="nl-BE" sz="1800" kern="0" smtClean="0">
                <a:solidFill>
                  <a:prstClr val="black"/>
                </a:solidFill>
              </a:rPr>
              <a:pPr defTabSz="914400">
                <a:defRPr/>
              </a:pPr>
              <a:t>‹nr.›</a:t>
            </a:fld>
            <a:endParaRPr lang="nl-BE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1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879599"/>
            <a:ext cx="7772400" cy="1720851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nl-BE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17631"/>
            <a:ext cx="7772400" cy="1036051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rgbClr val="52B62C"/>
                </a:solidFill>
                <a:latin typeface="Helvetica Neue"/>
                <a:cs typeface="Helvetica Ne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Ondertitel</a:t>
            </a:r>
            <a:endParaRPr lang="nl-NL"/>
          </a:p>
        </p:txBody>
      </p:sp>
      <p:sp>
        <p:nvSpPr>
          <p:cNvPr id="17" name="Tijdelijke aanduiding voor inhoud 16"/>
          <p:cNvSpPr>
            <a:spLocks noGrp="1"/>
          </p:cNvSpPr>
          <p:nvPr>
            <p:ph sz="quarter" idx="10" hasCustomPrompt="1"/>
          </p:nvPr>
        </p:nvSpPr>
        <p:spPr>
          <a:xfrm>
            <a:off x="685801" y="5548313"/>
            <a:ext cx="5814643" cy="1057275"/>
          </a:xfrm>
        </p:spPr>
        <p:txBody>
          <a:bodyPr>
            <a:normAutofit/>
          </a:bodyPr>
          <a:lstStyle>
            <a:lvl1pPr>
              <a:buFont typeface="Arial"/>
              <a:buNone/>
              <a:defRPr sz="2000" b="0" i="0" baseline="0">
                <a:solidFill>
                  <a:srgbClr val="595959"/>
                </a:solidFill>
                <a:latin typeface="Helvetica Neue Light"/>
                <a:cs typeface="Helvetica Neue Light"/>
              </a:defRPr>
            </a:lvl1pPr>
          </a:lstStyle>
          <a:p>
            <a:pPr lvl="0"/>
            <a:r>
              <a:rPr lang="nl-BE"/>
              <a:t>Naam - Datum - Locatie</a:t>
            </a:r>
            <a:endParaRPr lang="nl-NL"/>
          </a:p>
        </p:txBody>
      </p:sp>
      <p:pic>
        <p:nvPicPr>
          <p:cNvPr id="11" name="FS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9511" y="112968"/>
            <a:ext cx="1521403" cy="972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5297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eren 6"/>
          <p:cNvGrpSpPr/>
          <p:nvPr userDrawn="1"/>
        </p:nvGrpSpPr>
        <p:grpSpPr>
          <a:xfrm>
            <a:off x="640844" y="4793484"/>
            <a:ext cx="2472304" cy="754380"/>
            <a:chOff x="685800" y="5715000"/>
            <a:chExt cx="2747004" cy="838200"/>
          </a:xfrm>
        </p:grpSpPr>
        <p:pic>
          <p:nvPicPr>
            <p:cNvPr id="8" name="Afbeelding 7" descr="FS-symbooltjes.jpg"/>
            <p:cNvPicPr>
              <a:picLocks noChangeAspect="1"/>
            </p:cNvPicPr>
            <p:nvPr userDrawn="1"/>
          </p:nvPicPr>
          <p:blipFill>
            <a:blip r:embed="rId2" cstate="screen">
              <a:grayscl/>
              <a:lum/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85800" y="5715000"/>
              <a:ext cx="866785" cy="831215"/>
            </a:xfrm>
            <a:prstGeom prst="rect">
              <a:avLst/>
            </a:prstGeom>
          </p:spPr>
        </p:pic>
        <p:pic>
          <p:nvPicPr>
            <p:cNvPr id="9" name="Afbeelding 8" descr="FS-symbooltjes.jpg"/>
            <p:cNvPicPr>
              <a:picLocks noChangeAspect="1"/>
            </p:cNvPicPr>
            <p:nvPr userDrawn="1"/>
          </p:nvPicPr>
          <p:blipFill>
            <a:blip r:embed="rId3" cstate="screen">
              <a:grayscl/>
              <a:lum/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6890" y="5721985"/>
              <a:ext cx="800095" cy="831215"/>
            </a:xfrm>
            <a:prstGeom prst="rect">
              <a:avLst/>
            </a:prstGeom>
          </p:spPr>
        </p:pic>
        <p:pic>
          <p:nvPicPr>
            <p:cNvPr id="10" name="Afbeelding 9" descr="FS-symbooltjes.jpg"/>
            <p:cNvPicPr>
              <a:picLocks noChangeAspect="1"/>
            </p:cNvPicPr>
            <p:nvPr userDrawn="1"/>
          </p:nvPicPr>
          <p:blipFill>
            <a:blip r:embed="rId4" cstate="screen">
              <a:grayscl/>
              <a:lum/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19385" y="5715000"/>
              <a:ext cx="813419" cy="831215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213707"/>
            <a:ext cx="7772400" cy="2386744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nl-BE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17631"/>
            <a:ext cx="7772400" cy="1036051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rgbClr val="52B62C"/>
                </a:solidFill>
                <a:latin typeface="Helvetica Neue"/>
                <a:cs typeface="Helvetica Ne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Ondertitel</a:t>
            </a:r>
            <a:endParaRPr lang="nl-NL"/>
          </a:p>
        </p:txBody>
      </p:sp>
      <p:pic>
        <p:nvPicPr>
          <p:cNvPr id="13" name="FS.jpg"/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0444" y="5257801"/>
            <a:ext cx="2110157" cy="134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ijdelijke aanduiding voor inhoud 16"/>
          <p:cNvSpPr>
            <a:spLocks noGrp="1"/>
          </p:cNvSpPr>
          <p:nvPr>
            <p:ph sz="quarter" idx="10" hasCustomPrompt="1"/>
          </p:nvPr>
        </p:nvSpPr>
        <p:spPr>
          <a:xfrm>
            <a:off x="685801" y="5548313"/>
            <a:ext cx="5814643" cy="1057275"/>
          </a:xfrm>
        </p:spPr>
        <p:txBody>
          <a:bodyPr>
            <a:normAutofit/>
          </a:bodyPr>
          <a:lstStyle>
            <a:lvl1pPr>
              <a:buFont typeface="Arial"/>
              <a:buNone/>
              <a:defRPr sz="2000" b="0" i="0" baseline="0">
                <a:solidFill>
                  <a:srgbClr val="595959"/>
                </a:solidFill>
                <a:latin typeface="Helvetica Neue Light"/>
                <a:cs typeface="Helvetica Neue Light"/>
              </a:defRPr>
            </a:lvl1pPr>
          </a:lstStyle>
          <a:p>
            <a:pPr lvl="0"/>
            <a:r>
              <a:rPr lang="nl-BE"/>
              <a:t>Naam - Datum - Locatie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177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522201" cy="1143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5259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Eerste niveau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</p:txBody>
      </p:sp>
      <p:pic>
        <p:nvPicPr>
          <p:cNvPr id="7" name="Afbeelding 6" descr="FS ste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920" y="304800"/>
            <a:ext cx="792480" cy="706120"/>
          </a:xfrm>
          <a:prstGeom prst="rect">
            <a:avLst/>
          </a:prstGeom>
        </p:spPr>
      </p:pic>
      <p:sp>
        <p:nvSpPr>
          <p:cNvPr id="8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custGeom>
            <a:avLst/>
            <a:gdLst>
              <a:gd name="connsiteX0" fmla="*/ 0 w 2133600"/>
              <a:gd name="connsiteY0" fmla="*/ 0 h 365125"/>
              <a:gd name="connsiteX1" fmla="*/ 2133600 w 2133600"/>
              <a:gd name="connsiteY1" fmla="*/ 0 h 365125"/>
              <a:gd name="connsiteX2" fmla="*/ 2133600 w 2133600"/>
              <a:gd name="connsiteY2" fmla="*/ 365125 h 365125"/>
              <a:gd name="connsiteX3" fmla="*/ 0 w 2133600"/>
              <a:gd name="connsiteY3" fmla="*/ 365125 h 365125"/>
              <a:gd name="connsiteX4" fmla="*/ 0 w 21336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2B62C"/>
                </a:solidFill>
                <a:latin typeface="Helvetica Neue"/>
                <a:cs typeface="Helvetica Neue"/>
              </a:defRPr>
            </a:lvl1pPr>
          </a:lstStyle>
          <a:p>
            <a:fld id="{9331019C-3939-5F43-B75D-CFD4E736BA3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798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Eerste niveau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custGeom>
            <a:avLst/>
            <a:gdLst>
              <a:gd name="connsiteX0" fmla="*/ 0 w 2133600"/>
              <a:gd name="connsiteY0" fmla="*/ 0 h 365125"/>
              <a:gd name="connsiteX1" fmla="*/ 2133600 w 2133600"/>
              <a:gd name="connsiteY1" fmla="*/ 0 h 365125"/>
              <a:gd name="connsiteX2" fmla="*/ 2133600 w 2133600"/>
              <a:gd name="connsiteY2" fmla="*/ 365125 h 365125"/>
              <a:gd name="connsiteX3" fmla="*/ 0 w 2133600"/>
              <a:gd name="connsiteY3" fmla="*/ 365125 h 365125"/>
              <a:gd name="connsiteX4" fmla="*/ 0 w 21336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2B62C"/>
                </a:solidFill>
                <a:latin typeface="Helvetica Neue"/>
                <a:cs typeface="Helvetica Neue"/>
              </a:defRPr>
            </a:lvl1pPr>
          </a:lstStyle>
          <a:p>
            <a:fld id="{9331019C-3939-5F43-B75D-CFD4E736BA37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746" r:id="rId5"/>
    <p:sldLayoutId id="2147483758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800" b="0" i="0" kern="1200">
          <a:solidFill>
            <a:srgbClr val="58735D"/>
          </a:solidFill>
          <a:latin typeface="Helvetica Neue Bold Condensed"/>
          <a:ea typeface="+mj-ea"/>
          <a:cs typeface="Helvetica Neue Bold Condense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52B62C"/>
        </a:buClr>
        <a:buSzPct val="90000"/>
        <a:buFontTx/>
        <a:buBlip>
          <a:blip r:embed="rId8"/>
        </a:buBlip>
        <a:defRPr sz="3200" b="0" i="0" kern="1200">
          <a:solidFill>
            <a:srgbClr val="3A4D3E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52B62C"/>
        </a:buClr>
        <a:buFont typeface="Arial"/>
        <a:buChar char="•"/>
        <a:defRPr sz="2800" b="0" i="0" kern="1200">
          <a:solidFill>
            <a:srgbClr val="3A4D3E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52B62C"/>
        </a:buClr>
        <a:buFont typeface="Arial"/>
        <a:buChar char="•"/>
        <a:defRPr sz="2400" b="0" i="0" kern="1200">
          <a:solidFill>
            <a:srgbClr val="3A4D3E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52B62C"/>
        </a:buClr>
        <a:buFont typeface="Arial"/>
        <a:buChar char="–"/>
        <a:defRPr sz="2000" b="0" i="0" kern="1200">
          <a:solidFill>
            <a:srgbClr val="3A4D3E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52B62C"/>
        </a:buClr>
        <a:buFont typeface="Arial"/>
        <a:buChar char="»"/>
        <a:defRPr sz="2000" b="0" i="0" kern="1200">
          <a:solidFill>
            <a:srgbClr val="3A4D3E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/>
              <a:t>Titel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Eerste niveau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  <a:p>
            <a:pPr lvl="3"/>
            <a:r>
              <a:rPr lang="nl-BE" dirty="0"/>
              <a:t>Vierde niveau</a:t>
            </a:r>
          </a:p>
          <a:p>
            <a:pPr lvl="4"/>
            <a:r>
              <a:rPr lang="nl-BE" dirty="0"/>
              <a:t>Vijfde niveau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custGeom>
            <a:avLst/>
            <a:gdLst>
              <a:gd name="connsiteX0" fmla="*/ 0 w 2133600"/>
              <a:gd name="connsiteY0" fmla="*/ 0 h 365125"/>
              <a:gd name="connsiteX1" fmla="*/ 2133600 w 2133600"/>
              <a:gd name="connsiteY1" fmla="*/ 0 h 365125"/>
              <a:gd name="connsiteX2" fmla="*/ 2133600 w 2133600"/>
              <a:gd name="connsiteY2" fmla="*/ 365125 h 365125"/>
              <a:gd name="connsiteX3" fmla="*/ 0 w 2133600"/>
              <a:gd name="connsiteY3" fmla="*/ 365125 h 365125"/>
              <a:gd name="connsiteX4" fmla="*/ 0 w 21336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2B62C"/>
                </a:solidFill>
                <a:latin typeface="Helvetica Neue"/>
                <a:cs typeface="Helvetica Neue"/>
              </a:defRPr>
            </a:lvl1pPr>
          </a:lstStyle>
          <a:p>
            <a:fld id="{9331019C-3939-5F43-B75D-CFD4E736BA3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160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7" r:id="rId7"/>
  </p:sldLayoutIdLst>
  <p:hf sldNum="0"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600" b="1" i="0" kern="1200">
          <a:solidFill>
            <a:srgbClr val="58735D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52B62C"/>
        </a:buClr>
        <a:buSzPct val="90000"/>
        <a:buFontTx/>
        <a:buBlip>
          <a:blip r:embed="rId9"/>
        </a:buBlip>
        <a:defRPr sz="2800" b="0" i="0" kern="1200">
          <a:solidFill>
            <a:srgbClr val="3A4D3E"/>
          </a:solidFill>
          <a:latin typeface="Arial" charset="0"/>
          <a:ea typeface="+mn-ea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52B62C"/>
        </a:buClr>
        <a:buFont typeface="Arial"/>
        <a:buChar char="•"/>
        <a:defRPr sz="2400" b="0" i="0" kern="1200">
          <a:solidFill>
            <a:srgbClr val="3A4D3E"/>
          </a:solidFill>
          <a:latin typeface="Arial" charset="0"/>
          <a:ea typeface="+mn-ea"/>
          <a:cs typeface="Arial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52B62C"/>
        </a:buClr>
        <a:buFont typeface="Arial"/>
        <a:buChar char="•"/>
        <a:defRPr sz="2000" b="0" i="0" kern="1200">
          <a:solidFill>
            <a:srgbClr val="3A4D3E"/>
          </a:solidFill>
          <a:latin typeface="Arial" charset="0"/>
          <a:ea typeface="+mn-ea"/>
          <a:cs typeface="Arial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52B62C"/>
        </a:buClr>
        <a:buFont typeface="Arial"/>
        <a:buChar char="–"/>
        <a:defRPr sz="1800" b="0" i="0" kern="1200">
          <a:solidFill>
            <a:srgbClr val="3A4D3E"/>
          </a:solidFill>
          <a:latin typeface="Arial" charset="0"/>
          <a:ea typeface="+mn-ea"/>
          <a:cs typeface="Arial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52B62C"/>
        </a:buClr>
        <a:buFont typeface="Arial"/>
        <a:buChar char="»"/>
        <a:defRPr sz="1800" b="0" i="0" kern="1200">
          <a:solidFill>
            <a:srgbClr val="3A4D3E"/>
          </a:solidFill>
          <a:latin typeface="Arial" charset="0"/>
          <a:ea typeface="+mn-ea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13707"/>
            <a:ext cx="7772400" cy="1036051"/>
          </a:xfrm>
        </p:spPr>
        <p:txBody>
          <a:bodyPr>
            <a:noAutofit/>
          </a:bodyPr>
          <a:lstStyle/>
          <a:p>
            <a:r>
              <a:rPr lang="nl-BE" sz="5400" dirty="0"/>
              <a:t>Groeien als </a:t>
            </a:r>
            <a:r>
              <a:rPr lang="nl-BE" sz="5400" dirty="0" smtClean="0"/>
              <a:t>team  - </a:t>
            </a:r>
            <a:endParaRPr lang="nl-BE" sz="5400" dirty="0"/>
          </a:p>
          <a:p>
            <a:r>
              <a:rPr lang="nl-BE" sz="5400" dirty="0"/>
              <a:t>het teamcharter als hulpmiddel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3243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Ambities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/>
              <a:t>Wat zijn onze gedeelde, </a:t>
            </a:r>
            <a:r>
              <a:rPr lang="nl-BE" b="1" dirty="0"/>
              <a:t>lange termijn </a:t>
            </a:r>
            <a:r>
              <a:rPr lang="nl-BE" dirty="0"/>
              <a:t>ambities en hoe geven zij invulling aan de visie en ambities van het CLB?</a:t>
            </a:r>
          </a:p>
          <a:p>
            <a:r>
              <a:rPr lang="nl-BE" dirty="0"/>
              <a:t>Wat zijn daarbinnen onze </a:t>
            </a:r>
            <a:r>
              <a:rPr lang="nl-BE" b="1" dirty="0"/>
              <a:t>korte termijn </a:t>
            </a:r>
            <a:r>
              <a:rPr lang="nl-BE" dirty="0"/>
              <a:t>doelen voor de komende weken/maanden ?</a:t>
            </a:r>
          </a:p>
          <a:p>
            <a:pPr lvl="1"/>
            <a:r>
              <a:rPr lang="nl-BE" dirty="0"/>
              <a:t>Geen 40 dingen tegelijkertijd, maar 1 of 2 belangrijke dingen die onze aandacht verdienen</a:t>
            </a:r>
          </a:p>
          <a:p>
            <a:r>
              <a:rPr lang="nl-BE" dirty="0"/>
              <a:t>Wie gaat hierin welke engagementen aan ? </a:t>
            </a:r>
          </a:p>
          <a:p>
            <a:r>
              <a:rPr lang="nl-BE" dirty="0"/>
              <a:t>Hoe volgen wij dit op en sturen we dit bij ?</a:t>
            </a:r>
          </a:p>
          <a:p>
            <a:r>
              <a:rPr lang="nl-BE" dirty="0"/>
              <a:t>Hoe zorgen wij voor een proces van continue verbetering ? Welke instrumenten helpen ons hierbij ?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5099" y="2012332"/>
            <a:ext cx="3758012" cy="18791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marL="342900" indent="-342900">
              <a:buFontTx/>
              <a:buChar char="-"/>
            </a:pPr>
            <a:endParaRPr lang="nl-BE" b="1" dirty="0">
              <a:solidFill>
                <a:srgbClr val="0D4E9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2"/>
          <p:cNvGrpSpPr>
            <a:grpSpLocks noChangeAspect="1"/>
          </p:cNvGrpSpPr>
          <p:nvPr/>
        </p:nvGrpSpPr>
        <p:grpSpPr>
          <a:xfrm>
            <a:off x="7936301" y="92076"/>
            <a:ext cx="1160368" cy="1160368"/>
            <a:chOff x="214282" y="1904723"/>
            <a:chExt cx="3867894" cy="3867894"/>
          </a:xfrm>
        </p:grpSpPr>
        <p:sp>
          <p:nvSpPr>
            <p:cNvPr id="6" name="Oval 5"/>
            <p:cNvSpPr/>
            <p:nvPr/>
          </p:nvSpPr>
          <p:spPr>
            <a:xfrm>
              <a:off x="214282" y="1904723"/>
              <a:ext cx="3867894" cy="38678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890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43940" y="2334382"/>
              <a:ext cx="3008576" cy="30085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D49F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1073599" y="2764040"/>
              <a:ext cx="2149259" cy="214925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EE5FA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1503580" y="3194021"/>
              <a:ext cx="1289298" cy="1289298"/>
            </a:xfrm>
            <a:prstGeom prst="ellipse">
              <a:avLst/>
            </a:prstGeom>
            <a:solidFill>
              <a:srgbClr val="73B5F1"/>
            </a:solidFill>
            <a:ln>
              <a:solidFill>
                <a:srgbClr val="73B5F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1933238" y="3623680"/>
              <a:ext cx="429980" cy="4299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D4E9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15914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Rollen en verwachtingen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4995"/>
          </a:xfrm>
        </p:spPr>
        <p:txBody>
          <a:bodyPr>
            <a:normAutofit/>
          </a:bodyPr>
          <a:lstStyle/>
          <a:p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rollen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wij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het team (kern-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regelrollen</a:t>
            </a:r>
            <a:r>
              <a:rPr lang="en-US" dirty="0"/>
              <a:t>) ? </a:t>
            </a:r>
          </a:p>
          <a:p>
            <a:r>
              <a:rPr lang="en-US" dirty="0"/>
              <a:t>Wat </a:t>
            </a:r>
            <a:r>
              <a:rPr lang="en-US" dirty="0" err="1"/>
              <a:t>verwachten</a:t>
            </a:r>
            <a:r>
              <a:rPr lang="en-US" dirty="0"/>
              <a:t> </a:t>
            </a:r>
            <a:r>
              <a:rPr lang="en-US" dirty="0" err="1"/>
              <a:t>wij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bepaalde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– </a:t>
            </a:r>
            <a:r>
              <a:rPr lang="en-US" dirty="0" err="1"/>
              <a:t>wanneer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die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werk</a:t>
            </a:r>
            <a:r>
              <a:rPr lang="en-US" dirty="0"/>
              <a:t> </a:t>
            </a:r>
            <a:r>
              <a:rPr lang="en-US" dirty="0" err="1"/>
              <a:t>geleverd</a:t>
            </a:r>
            <a:r>
              <a:rPr lang="en-US" dirty="0"/>
              <a:t> ? </a:t>
            </a:r>
          </a:p>
          <a:p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neemt</a:t>
            </a:r>
            <a:r>
              <a:rPr lang="en-US" dirty="0"/>
              <a:t>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op </a:t>
            </a:r>
            <a:r>
              <a:rPr lang="en-US" dirty="0" err="1"/>
              <a:t>zich</a:t>
            </a:r>
            <a:r>
              <a:rPr lang="en-US" dirty="0"/>
              <a:t> ?</a:t>
            </a:r>
          </a:p>
          <a:p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wij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team </a:t>
            </a:r>
            <a:r>
              <a:rPr lang="en-US" dirty="0" err="1"/>
              <a:t>continuïteit</a:t>
            </a:r>
            <a:r>
              <a:rPr lang="en-US" dirty="0"/>
              <a:t> </a:t>
            </a:r>
            <a:r>
              <a:rPr lang="en-US" dirty="0" err="1"/>
              <a:t>garanderen</a:t>
            </a:r>
            <a:r>
              <a:rPr lang="en-US" dirty="0"/>
              <a:t>?</a:t>
            </a:r>
          </a:p>
          <a:p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kennis</a:t>
            </a:r>
            <a:r>
              <a:rPr lang="en-US" dirty="0"/>
              <a:t> en </a:t>
            </a:r>
            <a:r>
              <a:rPr lang="en-US" dirty="0" err="1"/>
              <a:t>competenties</a:t>
            </a:r>
            <a:r>
              <a:rPr lang="en-US" dirty="0"/>
              <a:t>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wij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het team nog </a:t>
            </a:r>
            <a:r>
              <a:rPr lang="en-US" dirty="0" err="1"/>
              <a:t>opbouwen</a:t>
            </a:r>
            <a:r>
              <a:rPr lang="en-US" dirty="0"/>
              <a:t>? </a:t>
            </a:r>
          </a:p>
        </p:txBody>
      </p:sp>
      <p:grpSp>
        <p:nvGrpSpPr>
          <p:cNvPr id="4" name="Group 42"/>
          <p:cNvGrpSpPr>
            <a:grpSpLocks noChangeAspect="1"/>
          </p:cNvGrpSpPr>
          <p:nvPr/>
        </p:nvGrpSpPr>
        <p:grpSpPr>
          <a:xfrm>
            <a:off x="7850503" y="103419"/>
            <a:ext cx="1160368" cy="1160368"/>
            <a:chOff x="214282" y="1904723"/>
            <a:chExt cx="3867894" cy="3867894"/>
          </a:xfrm>
        </p:grpSpPr>
        <p:sp>
          <p:nvSpPr>
            <p:cNvPr id="5" name="Oval 4"/>
            <p:cNvSpPr/>
            <p:nvPr/>
          </p:nvSpPr>
          <p:spPr>
            <a:xfrm>
              <a:off x="214282" y="1904723"/>
              <a:ext cx="3867894" cy="38678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890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643940" y="2334382"/>
              <a:ext cx="3008576" cy="30085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D49F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1073599" y="2764040"/>
              <a:ext cx="2149259" cy="2149259"/>
            </a:xfrm>
            <a:prstGeom prst="ellipse">
              <a:avLst/>
            </a:prstGeom>
            <a:solidFill>
              <a:srgbClr val="CEE5FA"/>
            </a:solidFill>
            <a:ln>
              <a:solidFill>
                <a:srgbClr val="CEE5FA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1503580" y="3194021"/>
              <a:ext cx="1289298" cy="128929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73B5F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1933238" y="3623680"/>
              <a:ext cx="429980" cy="4299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D4E9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80600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Afspraken en regels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55127"/>
          </a:xfrm>
        </p:spPr>
        <p:txBody>
          <a:bodyPr>
            <a:normAutofit fontScale="85000" lnSpcReduction="20000"/>
          </a:bodyPr>
          <a:lstStyle/>
          <a:p>
            <a:r>
              <a:rPr lang="nl-BE" dirty="0"/>
              <a:t>Hoe gaan wij het werk organiseren? </a:t>
            </a:r>
          </a:p>
          <a:p>
            <a:r>
              <a:rPr lang="nl-BE" dirty="0"/>
              <a:t>Wat voor (team) overleg hebben wij nodig?</a:t>
            </a:r>
          </a:p>
          <a:p>
            <a:r>
              <a:rPr lang="nl-BE" dirty="0"/>
              <a:t>Hoe communiceren wij onderling? </a:t>
            </a:r>
          </a:p>
          <a:p>
            <a:r>
              <a:rPr lang="nl-BE" dirty="0"/>
              <a:t>Welke beslissingen kunnen individueel worden genomen, en welke in teamverband ? </a:t>
            </a:r>
          </a:p>
          <a:p>
            <a:r>
              <a:rPr lang="nl-BE" dirty="0"/>
              <a:t>Wat zijn regels en procedures die over teams heen gelden, en waaraan elk team (dus wij ook) zich dient te houden ? </a:t>
            </a:r>
          </a:p>
          <a:p>
            <a:r>
              <a:rPr lang="nl-BE" dirty="0"/>
              <a:t>Welke ondersteunende instrumenten/tools zijn er beschikbaar om ons te helpen ons werk te doen, competenties, vaardigheden en kennis te ontwikkelen ? </a:t>
            </a:r>
          </a:p>
        </p:txBody>
      </p:sp>
      <p:grpSp>
        <p:nvGrpSpPr>
          <p:cNvPr id="4" name="Group 42"/>
          <p:cNvGrpSpPr>
            <a:grpSpLocks noChangeAspect="1"/>
          </p:cNvGrpSpPr>
          <p:nvPr/>
        </p:nvGrpSpPr>
        <p:grpSpPr>
          <a:xfrm>
            <a:off x="7927738" y="92076"/>
            <a:ext cx="1160368" cy="1160368"/>
            <a:chOff x="214282" y="1904723"/>
            <a:chExt cx="3867894" cy="3867894"/>
          </a:xfrm>
        </p:grpSpPr>
        <p:sp>
          <p:nvSpPr>
            <p:cNvPr id="5" name="Oval 4"/>
            <p:cNvSpPr/>
            <p:nvPr/>
          </p:nvSpPr>
          <p:spPr>
            <a:xfrm>
              <a:off x="214282" y="1904723"/>
              <a:ext cx="3867894" cy="38678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890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643940" y="2334382"/>
              <a:ext cx="3008576" cy="3008576"/>
            </a:xfrm>
            <a:prstGeom prst="ellipse">
              <a:avLst/>
            </a:prstGeom>
            <a:solidFill>
              <a:srgbClr val="FFD49F"/>
            </a:solidFill>
            <a:ln>
              <a:solidFill>
                <a:srgbClr val="FFD49F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1073599" y="2764040"/>
              <a:ext cx="2149259" cy="214925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EE5FA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1503580" y="3194021"/>
              <a:ext cx="1289298" cy="128929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73B5F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1933238" y="3623680"/>
              <a:ext cx="429980" cy="4299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D4E9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38841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Persoonlijke relaties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Hoe goed kennen we elkaar, zodat we ieders sterktes kunnen inzetten en elkaar leren begrijpen? </a:t>
            </a:r>
          </a:p>
          <a:p>
            <a:r>
              <a:rPr lang="nl-BE" dirty="0"/>
              <a:t>Wat is onze leefregel waar wij ons aan willen houden? </a:t>
            </a:r>
          </a:p>
          <a:p>
            <a:r>
              <a:rPr lang="nl-BE" dirty="0"/>
              <a:t>Hoe geven wij elkaar feedback? </a:t>
            </a:r>
          </a:p>
          <a:p>
            <a:r>
              <a:rPr lang="nl-BE" dirty="0"/>
              <a:t>Hoe kunnen wij conflicten in ons voordeel gebruiken? </a:t>
            </a:r>
          </a:p>
        </p:txBody>
      </p:sp>
      <p:grpSp>
        <p:nvGrpSpPr>
          <p:cNvPr id="4" name="Group 42"/>
          <p:cNvGrpSpPr>
            <a:grpSpLocks noChangeAspect="1"/>
          </p:cNvGrpSpPr>
          <p:nvPr/>
        </p:nvGrpSpPr>
        <p:grpSpPr>
          <a:xfrm>
            <a:off x="7850503" y="92076"/>
            <a:ext cx="1160368" cy="1160368"/>
            <a:chOff x="214282" y="1904723"/>
            <a:chExt cx="3867894" cy="3867894"/>
          </a:xfrm>
        </p:grpSpPr>
        <p:sp>
          <p:nvSpPr>
            <p:cNvPr id="5" name="Oval 4"/>
            <p:cNvSpPr/>
            <p:nvPr/>
          </p:nvSpPr>
          <p:spPr>
            <a:xfrm>
              <a:off x="214282" y="1904723"/>
              <a:ext cx="3867894" cy="3867894"/>
            </a:xfrm>
            <a:prstGeom prst="ellipse">
              <a:avLst/>
            </a:prstGeom>
            <a:solidFill>
              <a:srgbClr val="FF8900"/>
            </a:solidFill>
            <a:ln>
              <a:solidFill>
                <a:srgbClr val="FF890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643940" y="2334382"/>
              <a:ext cx="3008576" cy="30085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D49F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1073599" y="2764040"/>
              <a:ext cx="2149259" cy="214925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EE5FA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1503580" y="3194021"/>
              <a:ext cx="1289298" cy="128929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73B5F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1933238" y="3623680"/>
              <a:ext cx="429980" cy="4299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D4E9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421813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Ogers are like onions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14</a:t>
            </a:fld>
            <a:endParaRPr lang="nl-NL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4432"/>
            <a:ext cx="9144000" cy="51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6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Teams are like onions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15</a:t>
            </a:fld>
            <a:endParaRPr lang="nl-NL"/>
          </a:p>
        </p:txBody>
      </p:sp>
      <p:pic>
        <p:nvPicPr>
          <p:cNvPr id="6" name="Picture 5" descr="3d people - human character, person with different professions. Doctor, policeman, businessman, engineer, fireman. 3d render Stock Photo - 1480206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83307" y="3763354"/>
            <a:ext cx="1780488" cy="13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188391" y="4733569"/>
            <a:ext cx="1170320" cy="117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126270" y="5716225"/>
            <a:ext cx="1294562" cy="122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42"/>
          <p:cNvGrpSpPr/>
          <p:nvPr/>
        </p:nvGrpSpPr>
        <p:grpSpPr>
          <a:xfrm>
            <a:off x="4883571" y="1857364"/>
            <a:ext cx="3867894" cy="3867894"/>
            <a:chOff x="214282" y="1904723"/>
            <a:chExt cx="3867894" cy="3867894"/>
          </a:xfrm>
        </p:grpSpPr>
        <p:sp>
          <p:nvSpPr>
            <p:cNvPr id="11" name="Oval 10"/>
            <p:cNvSpPr/>
            <p:nvPr/>
          </p:nvSpPr>
          <p:spPr>
            <a:xfrm>
              <a:off x="214282" y="1904723"/>
              <a:ext cx="3867894" cy="3867894"/>
            </a:xfrm>
            <a:prstGeom prst="ellipse">
              <a:avLst/>
            </a:prstGeom>
            <a:solidFill>
              <a:srgbClr val="FF8900"/>
            </a:solidFill>
            <a:ln>
              <a:solidFill>
                <a:srgbClr val="FF890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43940" y="2334382"/>
              <a:ext cx="3008576" cy="3008576"/>
            </a:xfrm>
            <a:prstGeom prst="ellipse">
              <a:avLst/>
            </a:prstGeom>
            <a:solidFill>
              <a:srgbClr val="FFD49F"/>
            </a:solidFill>
            <a:ln>
              <a:solidFill>
                <a:srgbClr val="FFD49F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1073599" y="2764040"/>
              <a:ext cx="2149259" cy="2149259"/>
            </a:xfrm>
            <a:prstGeom prst="ellipse">
              <a:avLst/>
            </a:prstGeom>
            <a:solidFill>
              <a:srgbClr val="CEE5FA"/>
            </a:solidFill>
            <a:ln>
              <a:solidFill>
                <a:srgbClr val="CEE5FA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503580" y="3194021"/>
              <a:ext cx="1289298" cy="1289298"/>
            </a:xfrm>
            <a:prstGeom prst="ellipse">
              <a:avLst/>
            </a:prstGeom>
            <a:solidFill>
              <a:srgbClr val="73B5F1"/>
            </a:solidFill>
            <a:ln>
              <a:solidFill>
                <a:srgbClr val="73B5F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933238" y="3623680"/>
              <a:ext cx="429980" cy="429980"/>
            </a:xfrm>
            <a:prstGeom prst="ellipse">
              <a:avLst/>
            </a:prstGeom>
            <a:solidFill>
              <a:srgbClr val="0D4E91"/>
            </a:solidFill>
            <a:ln>
              <a:solidFill>
                <a:srgbClr val="0D4E9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6" name="Straight Connector 15"/>
          <p:cNvSpPr/>
          <p:nvPr/>
        </p:nvSpPr>
        <p:spPr>
          <a:xfrm rot="16200000" flipV="1">
            <a:off x="4562100" y="1535893"/>
            <a:ext cx="1928826" cy="2571768"/>
          </a:xfrm>
          <a:prstGeom prst="line">
            <a:avLst/>
          </a:prstGeom>
          <a:ln>
            <a:solidFill>
              <a:srgbClr val="7F7F7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Straight Connector 16"/>
          <p:cNvSpPr/>
          <p:nvPr/>
        </p:nvSpPr>
        <p:spPr>
          <a:xfrm rot="16200000" flipV="1">
            <a:off x="4979061" y="2366208"/>
            <a:ext cx="1108069" cy="2558602"/>
          </a:xfrm>
          <a:prstGeom prst="line">
            <a:avLst/>
          </a:prstGeom>
          <a:ln>
            <a:solidFill>
              <a:srgbClr val="7F7F7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Straight Connector 17"/>
          <p:cNvSpPr/>
          <p:nvPr/>
        </p:nvSpPr>
        <p:spPr>
          <a:xfrm rot="16200000" flipV="1">
            <a:off x="5417529" y="3252231"/>
            <a:ext cx="360843" cy="2428892"/>
          </a:xfrm>
          <a:prstGeom prst="line">
            <a:avLst/>
          </a:prstGeom>
          <a:ln>
            <a:solidFill>
              <a:srgbClr val="7F7F7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Straight Connector 18"/>
          <p:cNvSpPr/>
          <p:nvPr/>
        </p:nvSpPr>
        <p:spPr>
          <a:xfrm rot="16200000" flipH="1" flipV="1">
            <a:off x="5596836" y="3950713"/>
            <a:ext cx="73667" cy="2357454"/>
          </a:xfrm>
          <a:prstGeom prst="line">
            <a:avLst/>
          </a:prstGeom>
          <a:ln>
            <a:solidFill>
              <a:srgbClr val="7F7F7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Straight Connector 19"/>
          <p:cNvSpPr/>
          <p:nvPr/>
        </p:nvSpPr>
        <p:spPr>
          <a:xfrm rot="16200000" flipH="1" flipV="1">
            <a:off x="5075433" y="4594460"/>
            <a:ext cx="830722" cy="2643206"/>
          </a:xfrm>
          <a:prstGeom prst="line">
            <a:avLst/>
          </a:prstGeom>
          <a:ln>
            <a:solidFill>
              <a:srgbClr val="7F7F7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/>
          <p:cNvSpPr/>
          <p:nvPr/>
        </p:nvSpPr>
        <p:spPr>
          <a:xfrm>
            <a:off x="914413" y="1508048"/>
            <a:ext cx="1978450" cy="682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Opdracht - Missie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219605" y="4040990"/>
            <a:ext cx="3174350" cy="682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Rollen en</a:t>
            </a:r>
          </a:p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Verwachtingen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219605" y="2798739"/>
            <a:ext cx="3174350" cy="682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Prioriteiten -  </a:t>
            </a:r>
          </a:p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Ambities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-219605" y="4989275"/>
            <a:ext cx="3174350" cy="682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Afspraken en</a:t>
            </a:r>
          </a:p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Regels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-219605" y="5990018"/>
            <a:ext cx="3174350" cy="682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Persoonlijke</a:t>
            </a:r>
            <a:b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</a:b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Relaties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066" y="1283789"/>
            <a:ext cx="1098102" cy="109810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3124" y="2247311"/>
            <a:ext cx="2021391" cy="15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2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Groeien in wat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1019C-3939-5F43-B75D-CFD4E736BA37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52B62C"/>
                </a:solidFill>
                <a:effectLst/>
                <a:uLnTx/>
                <a:uFillTx/>
                <a:latin typeface="Helvetica Neue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52B62C"/>
              </a:solidFill>
              <a:effectLst/>
              <a:uLnTx/>
              <a:uFillTx/>
              <a:latin typeface="Helvetica Neue"/>
              <a:ea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6" y="2144487"/>
            <a:ext cx="9112793" cy="471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5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c 20"/>
          <p:cNvSpPr/>
          <p:nvPr/>
        </p:nvSpPr>
        <p:spPr>
          <a:xfrm rot="1143055">
            <a:off x="3218483" y="2587019"/>
            <a:ext cx="1079106" cy="6995951"/>
          </a:xfrm>
          <a:prstGeom prst="arc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ardrop 10"/>
          <p:cNvSpPr/>
          <p:nvPr/>
        </p:nvSpPr>
        <p:spPr>
          <a:xfrm flipH="1">
            <a:off x="5043262" y="2814513"/>
            <a:ext cx="2212961" cy="1785539"/>
          </a:xfrm>
          <a:prstGeom prst="teardrop">
            <a:avLst/>
          </a:prstGeom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ardrop 11"/>
          <p:cNvSpPr/>
          <p:nvPr/>
        </p:nvSpPr>
        <p:spPr>
          <a:xfrm flipH="1" flipV="1">
            <a:off x="5043262" y="924581"/>
            <a:ext cx="2212961" cy="1785539"/>
          </a:xfrm>
          <a:prstGeom prst="teardrop">
            <a:avLst/>
          </a:prstGeom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79867" y="1373416"/>
            <a:ext cx="19918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Resultaatgericht werken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(ondernemerschap)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58604" y="3400794"/>
            <a:ext cx="1904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Zelfstandig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organiseren</a:t>
            </a:r>
          </a:p>
        </p:txBody>
      </p:sp>
      <p:sp>
        <p:nvSpPr>
          <p:cNvPr id="23" name="Teardrop 22"/>
          <p:cNvSpPr/>
          <p:nvPr/>
        </p:nvSpPr>
        <p:spPr>
          <a:xfrm>
            <a:off x="2700353" y="2814514"/>
            <a:ext cx="2212961" cy="1785539"/>
          </a:xfrm>
          <a:prstGeom prst="teardrop">
            <a:avLst/>
          </a:prstGeom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ardrop 23"/>
          <p:cNvSpPr/>
          <p:nvPr/>
        </p:nvSpPr>
        <p:spPr>
          <a:xfrm flipV="1">
            <a:off x="2700354" y="924582"/>
            <a:ext cx="2212961" cy="1785538"/>
          </a:xfrm>
          <a:prstGeom prst="teardrop">
            <a:avLst/>
          </a:prstGeom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17372" y="3414897"/>
            <a:ext cx="1783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Verbonden samenwerken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33656" y="1378817"/>
            <a:ext cx="1826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Vakmanschap ontwikkelen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(procesbeheersing)</a:t>
            </a:r>
          </a:p>
        </p:txBody>
      </p:sp>
    </p:spTree>
    <p:extLst>
      <p:ext uri="{BB962C8B-B14F-4D97-AF65-F5344CB8AC3E}">
        <p14:creationId xmlns:p14="http://schemas.microsoft.com/office/powerpoint/2010/main" val="89760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4140598" y="2310953"/>
            <a:ext cx="3995099" cy="7870454"/>
            <a:chOff x="2660249" y="1432967"/>
            <a:chExt cx="4555870" cy="8766017"/>
          </a:xfrm>
        </p:grpSpPr>
        <p:sp>
          <p:nvSpPr>
            <p:cNvPr id="21" name="Arc 20"/>
            <p:cNvSpPr/>
            <p:nvPr/>
          </p:nvSpPr>
          <p:spPr>
            <a:xfrm rot="1143055">
              <a:off x="3218483" y="3203033"/>
              <a:ext cx="1079106" cy="6995951"/>
            </a:xfrm>
            <a:prstGeom prst="arc">
              <a:avLst/>
            </a:prstGeom>
            <a:ln w="762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Teardrop 10"/>
            <p:cNvSpPr/>
            <p:nvPr/>
          </p:nvSpPr>
          <p:spPr>
            <a:xfrm flipH="1">
              <a:off x="5003158" y="3322899"/>
              <a:ext cx="2212961" cy="1785539"/>
            </a:xfrm>
            <a:prstGeom prst="teardrop">
              <a:avLst/>
            </a:prstGeom>
            <a:effectLst>
              <a:outerShdw blurRad="3429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nl-NL"/>
            </a:p>
          </p:txBody>
        </p:sp>
        <p:sp>
          <p:nvSpPr>
            <p:cNvPr id="12" name="Teardrop 11"/>
            <p:cNvSpPr/>
            <p:nvPr/>
          </p:nvSpPr>
          <p:spPr>
            <a:xfrm flipH="1" flipV="1">
              <a:off x="5003158" y="1432967"/>
              <a:ext cx="2212961" cy="1785539"/>
            </a:xfrm>
            <a:prstGeom prst="teardrop">
              <a:avLst/>
            </a:prstGeom>
            <a:effectLst>
              <a:outerShdw blurRad="3429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nl-NL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13696" y="1887203"/>
              <a:ext cx="2102423" cy="856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Resultaatgericht werken</a:t>
              </a:r>
            </a:p>
            <a:p>
              <a:r>
                <a:rPr lang="nl-NL" sz="12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(ondernemerschap)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12554" y="3909181"/>
              <a:ext cx="19047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Zelfstandig</a:t>
              </a:r>
            </a:p>
            <a:p>
              <a:r>
                <a:rPr lang="nl-NL" sz="16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organiseren</a:t>
              </a:r>
            </a:p>
          </p:txBody>
        </p:sp>
        <p:sp>
          <p:nvSpPr>
            <p:cNvPr id="23" name="Teardrop 22"/>
            <p:cNvSpPr/>
            <p:nvPr/>
          </p:nvSpPr>
          <p:spPr>
            <a:xfrm>
              <a:off x="2660249" y="3322900"/>
              <a:ext cx="2212961" cy="1785539"/>
            </a:xfrm>
            <a:prstGeom prst="teardrop">
              <a:avLst/>
            </a:prstGeom>
            <a:effectLst>
              <a:outerShdw blurRad="3429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nl-NL"/>
            </a:p>
          </p:txBody>
        </p:sp>
        <p:sp>
          <p:nvSpPr>
            <p:cNvPr id="24" name="Teardrop 23"/>
            <p:cNvSpPr/>
            <p:nvPr/>
          </p:nvSpPr>
          <p:spPr>
            <a:xfrm flipV="1">
              <a:off x="2660250" y="1432968"/>
              <a:ext cx="2212961" cy="1785538"/>
            </a:xfrm>
            <a:prstGeom prst="teardrop">
              <a:avLst/>
            </a:prstGeom>
            <a:effectLst>
              <a:outerShdw blurRad="3429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nl-NL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77268" y="3923283"/>
              <a:ext cx="17830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16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Verbonden samenwerken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53416" y="1887203"/>
              <a:ext cx="18266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16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Vakmanschap ontwikkelen</a:t>
              </a:r>
            </a:p>
            <a:p>
              <a:pPr algn="r"/>
              <a:r>
                <a:rPr lang="nl-NL" sz="12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(procesbeheersing)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Groeiproces naar zelfsturing</a:t>
            </a:r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898699" y="3256041"/>
            <a:ext cx="29870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BE" sz="4000" kern="0" dirty="0" smtClean="0">
                <a:solidFill>
                  <a:prstClr val="black"/>
                </a:solidFill>
                <a:latin typeface="Bradley Hand ITC" panose="03070402050302030203" pitchFamily="66" charset="0"/>
              </a:rPr>
              <a:t>groeien </a:t>
            </a:r>
            <a:r>
              <a:rPr lang="nl-BE" sz="4000" kern="0" dirty="0">
                <a:solidFill>
                  <a:prstClr val="black"/>
                </a:solidFill>
                <a:latin typeface="Bradley Hand ITC" panose="03070402050302030203" pitchFamily="66" charset="0"/>
              </a:rPr>
              <a:t>op</a:t>
            </a:r>
          </a:p>
          <a:p>
            <a:pPr algn="r"/>
            <a:r>
              <a:rPr lang="nl-BE" sz="4000" kern="0" dirty="0">
                <a:solidFill>
                  <a:prstClr val="black"/>
                </a:solidFill>
                <a:latin typeface="Bradley Hand ITC" panose="03070402050302030203" pitchFamily="66" charset="0"/>
              </a:rPr>
              <a:t>4 domeinen</a:t>
            </a:r>
          </a:p>
        </p:txBody>
      </p:sp>
    </p:spTree>
    <p:extLst>
      <p:ext uri="{BB962C8B-B14F-4D97-AF65-F5344CB8AC3E}">
        <p14:creationId xmlns:p14="http://schemas.microsoft.com/office/powerpoint/2010/main" val="383559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/>
              <a:t>Groeiproces naar zelfsturing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7D11E549-0059-44FF-8EC3-54D94A912FA5}" type="slidenum">
              <a:rPr lang="nl-BE" sz="1800" kern="0" smtClean="0">
                <a:solidFill>
                  <a:prstClr val="black"/>
                </a:solidFill>
              </a:rPr>
              <a:pPr defTabSz="914400">
                <a:defRPr/>
              </a:pPr>
              <a:t>5</a:t>
            </a:fld>
            <a:endParaRPr lang="nl-BE" sz="1800" kern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3385" y="2282940"/>
            <a:ext cx="1810634" cy="2543101"/>
            <a:chOff x="1020" y="1550230"/>
            <a:chExt cx="1810634" cy="2543101"/>
          </a:xfrm>
        </p:grpSpPr>
        <p:sp>
          <p:nvSpPr>
            <p:cNvPr id="31" name="Rounded Rectangle 30"/>
            <p:cNvSpPr/>
            <p:nvPr/>
          </p:nvSpPr>
          <p:spPr>
            <a:xfrm>
              <a:off x="1020" y="1550230"/>
              <a:ext cx="1810634" cy="2543101"/>
            </a:xfrm>
            <a:prstGeom prst="roundRect">
              <a:avLst>
                <a:gd name="adj" fmla="val 10000"/>
              </a:avLst>
            </a:prstGeom>
            <a:ln>
              <a:solidFill>
                <a:srgbClr val="FF89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54052" y="1603262"/>
              <a:ext cx="1704570" cy="1892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t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endParaRPr lang="nl-BE" sz="1500" b="1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Shape 6"/>
          <p:cNvSpPr/>
          <p:nvPr/>
        </p:nvSpPr>
        <p:spPr>
          <a:xfrm rot="193534">
            <a:off x="1016363" y="3665607"/>
            <a:ext cx="1971515" cy="1971515"/>
          </a:xfrm>
          <a:prstGeom prst="leftCircularArrow">
            <a:avLst>
              <a:gd name="adj1" fmla="val 2548"/>
              <a:gd name="adj2" fmla="val 309116"/>
              <a:gd name="adj3" fmla="val 1124239"/>
              <a:gd name="adj4" fmla="val 8064101"/>
              <a:gd name="adj5" fmla="val 2972"/>
            </a:avLst>
          </a:prstGeom>
          <a:solidFill>
            <a:srgbClr val="FF8900"/>
          </a:solidFill>
          <a:ln>
            <a:solidFill>
              <a:srgbClr val="FF8900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up 7"/>
          <p:cNvGrpSpPr/>
          <p:nvPr/>
        </p:nvGrpSpPr>
        <p:grpSpPr>
          <a:xfrm>
            <a:off x="545749" y="4435306"/>
            <a:ext cx="1609452" cy="640026"/>
            <a:chOff x="403384" y="3702596"/>
            <a:chExt cx="1609452" cy="640026"/>
          </a:xfrm>
        </p:grpSpPr>
        <p:sp>
          <p:nvSpPr>
            <p:cNvPr id="29" name="Rounded Rectangle 28"/>
            <p:cNvSpPr/>
            <p:nvPr/>
          </p:nvSpPr>
          <p:spPr>
            <a:xfrm>
              <a:off x="403384" y="3702596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rgbClr val="FF8900"/>
            </a:solidFill>
            <a:ln>
              <a:solidFill>
                <a:srgbClr val="FF89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7"/>
            <p:cNvSpPr/>
            <p:nvPr/>
          </p:nvSpPr>
          <p:spPr>
            <a:xfrm>
              <a:off x="422130" y="3721342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l-BE" sz="2000" kern="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Set van individuen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94392" y="2282940"/>
            <a:ext cx="1810634" cy="2543101"/>
            <a:chOff x="2252027" y="1550230"/>
            <a:chExt cx="1810634" cy="2543101"/>
          </a:xfrm>
        </p:grpSpPr>
        <p:sp>
          <p:nvSpPr>
            <p:cNvPr id="27" name="Rounded Rectangle 26"/>
            <p:cNvSpPr/>
            <p:nvPr/>
          </p:nvSpPr>
          <p:spPr>
            <a:xfrm>
              <a:off x="2252027" y="1550230"/>
              <a:ext cx="1810634" cy="2543101"/>
            </a:xfrm>
            <a:prstGeom prst="roundRect">
              <a:avLst>
                <a:gd name="adj" fmla="val 10000"/>
              </a:avLst>
            </a:prstGeom>
            <a:ln>
              <a:solidFill>
                <a:srgbClr val="0D4E9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ounded Rectangle 9"/>
            <p:cNvSpPr/>
            <p:nvPr/>
          </p:nvSpPr>
          <p:spPr>
            <a:xfrm>
              <a:off x="2305059" y="2148212"/>
              <a:ext cx="1704570" cy="1892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t" anchorCtr="0">
              <a:noAutofit/>
            </a:bodyPr>
            <a:lstStyle/>
            <a:p>
              <a:pPr marL="0" lvl="1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endParaRPr lang="nl-BE" sz="15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Circular Arrow 9"/>
          <p:cNvSpPr/>
          <p:nvPr/>
        </p:nvSpPr>
        <p:spPr>
          <a:xfrm rot="21424872">
            <a:off x="3332442" y="1518602"/>
            <a:ext cx="2228301" cy="2228301"/>
          </a:xfrm>
          <a:prstGeom prst="circularArrow">
            <a:avLst>
              <a:gd name="adj1" fmla="val 2254"/>
              <a:gd name="adj2" fmla="val 271644"/>
              <a:gd name="adj3" fmla="val 20212252"/>
              <a:gd name="adj4" fmla="val 13234918"/>
              <a:gd name="adj5" fmla="val 2630"/>
            </a:avLst>
          </a:prstGeom>
          <a:solidFill>
            <a:srgbClr val="0D4E91"/>
          </a:solidFill>
          <a:ln>
            <a:solidFill>
              <a:srgbClr val="0D4E91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Group 10"/>
          <p:cNvGrpSpPr/>
          <p:nvPr/>
        </p:nvGrpSpPr>
        <p:grpSpPr>
          <a:xfrm>
            <a:off x="2837023" y="2128930"/>
            <a:ext cx="1609452" cy="640026"/>
            <a:chOff x="2694658" y="1396220"/>
            <a:chExt cx="1609452" cy="640026"/>
          </a:xfrm>
        </p:grpSpPr>
        <p:sp>
          <p:nvSpPr>
            <p:cNvPr id="25" name="Rounded Rectangle 24"/>
            <p:cNvSpPr/>
            <p:nvPr/>
          </p:nvSpPr>
          <p:spPr>
            <a:xfrm>
              <a:off x="2694658" y="1396220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rgbClr val="0D4E91"/>
            </a:solidFill>
            <a:ln>
              <a:solidFill>
                <a:srgbClr val="0D4E9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12"/>
            <p:cNvSpPr/>
            <p:nvPr/>
          </p:nvSpPr>
          <p:spPr>
            <a:xfrm>
              <a:off x="2713404" y="1414966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l-BE" sz="2000" kern="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Groep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45398" y="2282940"/>
            <a:ext cx="1993381" cy="2543101"/>
            <a:chOff x="4503033" y="1550230"/>
            <a:chExt cx="1993381" cy="2543101"/>
          </a:xfrm>
        </p:grpSpPr>
        <p:sp>
          <p:nvSpPr>
            <p:cNvPr id="23" name="Rounded Rectangle 22"/>
            <p:cNvSpPr/>
            <p:nvPr/>
          </p:nvSpPr>
          <p:spPr>
            <a:xfrm>
              <a:off x="4503033" y="1550230"/>
              <a:ext cx="1993381" cy="2543101"/>
            </a:xfrm>
            <a:prstGeom prst="roundRect">
              <a:avLst>
                <a:gd name="adj" fmla="val 10000"/>
              </a:avLst>
            </a:prstGeom>
            <a:ln>
              <a:solidFill>
                <a:srgbClr val="FFD49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ed Rectangle 14"/>
            <p:cNvSpPr/>
            <p:nvPr/>
          </p:nvSpPr>
          <p:spPr>
            <a:xfrm>
              <a:off x="4561417" y="1608614"/>
              <a:ext cx="1876613" cy="18813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t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endParaRPr lang="nl-BE" sz="1500" b="1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Shape 12"/>
          <p:cNvSpPr/>
          <p:nvPr/>
        </p:nvSpPr>
        <p:spPr>
          <a:xfrm rot="376198">
            <a:off x="5609749" y="3557942"/>
            <a:ext cx="1971515" cy="1971515"/>
          </a:xfrm>
          <a:prstGeom prst="leftCircularArrow">
            <a:avLst>
              <a:gd name="adj1" fmla="val 2548"/>
              <a:gd name="adj2" fmla="val 309116"/>
              <a:gd name="adj3" fmla="val 1124239"/>
              <a:gd name="adj4" fmla="val 8064101"/>
              <a:gd name="adj5" fmla="val 2972"/>
            </a:avLst>
          </a:prstGeom>
          <a:solidFill>
            <a:srgbClr val="FFD49F"/>
          </a:solidFill>
          <a:ln>
            <a:solidFill>
              <a:srgbClr val="FFD49F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" name="Group 13"/>
          <p:cNvGrpSpPr/>
          <p:nvPr/>
        </p:nvGrpSpPr>
        <p:grpSpPr>
          <a:xfrm>
            <a:off x="5139135" y="4435306"/>
            <a:ext cx="1609452" cy="640026"/>
            <a:chOff x="4996770" y="3702596"/>
            <a:chExt cx="1609452" cy="640026"/>
          </a:xfrm>
        </p:grpSpPr>
        <p:sp>
          <p:nvSpPr>
            <p:cNvPr id="21" name="Rounded Rectangle 20"/>
            <p:cNvSpPr/>
            <p:nvPr/>
          </p:nvSpPr>
          <p:spPr>
            <a:xfrm>
              <a:off x="4996770" y="3702596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>
              <a:solidFill>
                <a:srgbClr val="FFD49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17"/>
            <p:cNvSpPr/>
            <p:nvPr/>
          </p:nvSpPr>
          <p:spPr>
            <a:xfrm>
              <a:off x="5015516" y="3721342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l-BE" sz="2000" kern="0" dirty="0">
                  <a:solidFill>
                    <a:srgbClr val="0D4E91"/>
                  </a:solidFill>
                  <a:latin typeface="Arial" pitchFamily="34" charset="0"/>
                  <a:cs typeface="Arial" pitchFamily="34" charset="0"/>
                </a:rPr>
                <a:t>Team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87778" y="2282940"/>
            <a:ext cx="1810634" cy="2543101"/>
            <a:chOff x="6845413" y="1550230"/>
            <a:chExt cx="1810634" cy="2543101"/>
          </a:xfrm>
        </p:grpSpPr>
        <p:sp>
          <p:nvSpPr>
            <p:cNvPr id="19" name="Rounded Rectangle 18"/>
            <p:cNvSpPr/>
            <p:nvPr/>
          </p:nvSpPr>
          <p:spPr>
            <a:xfrm>
              <a:off x="6845413" y="1550230"/>
              <a:ext cx="1810634" cy="2543101"/>
            </a:xfrm>
            <a:prstGeom prst="roundRect">
              <a:avLst>
                <a:gd name="adj" fmla="val 10000"/>
              </a:avLst>
            </a:prstGeom>
            <a:ln>
              <a:solidFill>
                <a:srgbClr val="73B5F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19"/>
            <p:cNvSpPr/>
            <p:nvPr/>
          </p:nvSpPr>
          <p:spPr>
            <a:xfrm>
              <a:off x="6898445" y="2148212"/>
              <a:ext cx="1704570" cy="1892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t" anchorCtr="0">
              <a:noAutofit/>
            </a:bodyPr>
            <a:lstStyle/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endParaRPr lang="nl-BE" sz="1300" b="1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391162" y="2128930"/>
            <a:ext cx="1609452" cy="640026"/>
            <a:chOff x="7248797" y="1396220"/>
            <a:chExt cx="1609452" cy="640026"/>
          </a:xfrm>
        </p:grpSpPr>
        <p:sp>
          <p:nvSpPr>
            <p:cNvPr id="17" name="Rounded Rectangle 16"/>
            <p:cNvSpPr/>
            <p:nvPr/>
          </p:nvSpPr>
          <p:spPr>
            <a:xfrm>
              <a:off x="7248797" y="1396220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rgbClr val="73B5F1"/>
            </a:solidFill>
            <a:ln>
              <a:solidFill>
                <a:srgbClr val="73B5F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21"/>
            <p:cNvSpPr/>
            <p:nvPr/>
          </p:nvSpPr>
          <p:spPr>
            <a:xfrm>
              <a:off x="7267543" y="1414966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l-BE" sz="2000" kern="0" dirty="0">
                  <a:solidFill>
                    <a:srgbClr val="0D4E87"/>
                  </a:solidFill>
                  <a:latin typeface="Arial" pitchFamily="34" charset="0"/>
                  <a:cs typeface="Arial" pitchFamily="34" charset="0"/>
                </a:rPr>
                <a:t>Zelfsturend Team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320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/>
              <a:t>Groeiproces naar zelfsturing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7D11E549-0059-44FF-8EC3-54D94A912FA5}" type="slidenum">
              <a:rPr lang="nl-BE" sz="1800" kern="0" smtClean="0">
                <a:solidFill>
                  <a:prstClr val="black"/>
                </a:solidFill>
              </a:rPr>
              <a:pPr defTabSz="914400">
                <a:defRPr/>
              </a:pPr>
              <a:t>6</a:t>
            </a:fld>
            <a:endParaRPr lang="nl-BE" sz="1800" kern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3385" y="2282940"/>
            <a:ext cx="1810634" cy="2543101"/>
            <a:chOff x="1020" y="1550230"/>
            <a:chExt cx="1810634" cy="2543101"/>
          </a:xfrm>
        </p:grpSpPr>
        <p:sp>
          <p:nvSpPr>
            <p:cNvPr id="31" name="Rounded Rectangle 30"/>
            <p:cNvSpPr/>
            <p:nvPr/>
          </p:nvSpPr>
          <p:spPr>
            <a:xfrm>
              <a:off x="1020" y="1550230"/>
              <a:ext cx="1810634" cy="2543101"/>
            </a:xfrm>
            <a:prstGeom prst="roundRect">
              <a:avLst>
                <a:gd name="adj" fmla="val 10000"/>
              </a:avLst>
            </a:prstGeom>
            <a:ln>
              <a:solidFill>
                <a:srgbClr val="FF89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54052" y="1603262"/>
              <a:ext cx="1704570" cy="1892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t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nl-BE" sz="15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Het team is gericht op haar </a:t>
              </a:r>
              <a:r>
                <a:rPr lang="nl-BE" sz="1500" b="1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VERMOGEN OM UIT TE VOEREN </a:t>
              </a:r>
              <a:r>
                <a:rPr lang="nl-BE" sz="15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(SAMEN COMPETENT ZIJN)-&gt; Fleximatrix</a:t>
              </a:r>
              <a:endParaRPr lang="nl-BE" sz="1500" b="1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Shape 6"/>
          <p:cNvSpPr/>
          <p:nvPr/>
        </p:nvSpPr>
        <p:spPr>
          <a:xfrm rot="193534">
            <a:off x="1016363" y="3665607"/>
            <a:ext cx="1971515" cy="1971515"/>
          </a:xfrm>
          <a:prstGeom prst="leftCircularArrow">
            <a:avLst>
              <a:gd name="adj1" fmla="val 2548"/>
              <a:gd name="adj2" fmla="val 309116"/>
              <a:gd name="adj3" fmla="val 1124239"/>
              <a:gd name="adj4" fmla="val 8064101"/>
              <a:gd name="adj5" fmla="val 2972"/>
            </a:avLst>
          </a:prstGeom>
          <a:solidFill>
            <a:srgbClr val="FF8900"/>
          </a:solidFill>
          <a:ln>
            <a:solidFill>
              <a:srgbClr val="FF8900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up 7"/>
          <p:cNvGrpSpPr/>
          <p:nvPr/>
        </p:nvGrpSpPr>
        <p:grpSpPr>
          <a:xfrm>
            <a:off x="545749" y="4435306"/>
            <a:ext cx="1609452" cy="640026"/>
            <a:chOff x="403384" y="3702596"/>
            <a:chExt cx="1609452" cy="640026"/>
          </a:xfrm>
        </p:grpSpPr>
        <p:sp>
          <p:nvSpPr>
            <p:cNvPr id="29" name="Rounded Rectangle 28"/>
            <p:cNvSpPr/>
            <p:nvPr/>
          </p:nvSpPr>
          <p:spPr>
            <a:xfrm>
              <a:off x="403384" y="3702596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rgbClr val="FF8900"/>
            </a:solidFill>
            <a:ln>
              <a:solidFill>
                <a:srgbClr val="FF89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7"/>
            <p:cNvSpPr/>
            <p:nvPr/>
          </p:nvSpPr>
          <p:spPr>
            <a:xfrm>
              <a:off x="422130" y="3721342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l-BE" sz="2000" kern="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Set van individuen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94392" y="2282940"/>
            <a:ext cx="1810634" cy="2543101"/>
            <a:chOff x="2252027" y="1550230"/>
            <a:chExt cx="1810634" cy="2543101"/>
          </a:xfrm>
        </p:grpSpPr>
        <p:sp>
          <p:nvSpPr>
            <p:cNvPr id="27" name="Rounded Rectangle 26"/>
            <p:cNvSpPr/>
            <p:nvPr/>
          </p:nvSpPr>
          <p:spPr>
            <a:xfrm>
              <a:off x="2252027" y="1550230"/>
              <a:ext cx="1810634" cy="2543101"/>
            </a:xfrm>
            <a:prstGeom prst="roundRect">
              <a:avLst>
                <a:gd name="adj" fmla="val 10000"/>
              </a:avLst>
            </a:prstGeom>
            <a:ln>
              <a:solidFill>
                <a:srgbClr val="0D4E9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ounded Rectangle 9"/>
            <p:cNvSpPr/>
            <p:nvPr/>
          </p:nvSpPr>
          <p:spPr>
            <a:xfrm>
              <a:off x="2305059" y="2148212"/>
              <a:ext cx="1704570" cy="1892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t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nl-BE" sz="15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 Groei naar </a:t>
              </a:r>
              <a:r>
                <a:rPr lang="nl-BE" sz="1500" b="1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ORGANISA-TORISCHE ZELFRED-ZAAMHEID </a:t>
              </a: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nl-BE" sz="15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-&gt; Sterrollen</a:t>
              </a:r>
            </a:p>
          </p:txBody>
        </p:sp>
      </p:grpSp>
      <p:sp>
        <p:nvSpPr>
          <p:cNvPr id="10" name="Circular Arrow 9"/>
          <p:cNvSpPr/>
          <p:nvPr/>
        </p:nvSpPr>
        <p:spPr>
          <a:xfrm rot="21424872">
            <a:off x="3332442" y="1518602"/>
            <a:ext cx="2228301" cy="2228301"/>
          </a:xfrm>
          <a:prstGeom prst="circularArrow">
            <a:avLst>
              <a:gd name="adj1" fmla="val 2254"/>
              <a:gd name="adj2" fmla="val 271644"/>
              <a:gd name="adj3" fmla="val 20212252"/>
              <a:gd name="adj4" fmla="val 13234918"/>
              <a:gd name="adj5" fmla="val 2630"/>
            </a:avLst>
          </a:prstGeom>
          <a:solidFill>
            <a:srgbClr val="0D4E91"/>
          </a:solidFill>
          <a:ln>
            <a:solidFill>
              <a:srgbClr val="0D4E91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Group 10"/>
          <p:cNvGrpSpPr/>
          <p:nvPr/>
        </p:nvGrpSpPr>
        <p:grpSpPr>
          <a:xfrm>
            <a:off x="2837023" y="2128930"/>
            <a:ext cx="1609452" cy="640026"/>
            <a:chOff x="2694658" y="1396220"/>
            <a:chExt cx="1609452" cy="640026"/>
          </a:xfrm>
        </p:grpSpPr>
        <p:sp>
          <p:nvSpPr>
            <p:cNvPr id="25" name="Rounded Rectangle 24"/>
            <p:cNvSpPr/>
            <p:nvPr/>
          </p:nvSpPr>
          <p:spPr>
            <a:xfrm>
              <a:off x="2694658" y="1396220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rgbClr val="0D4E91"/>
            </a:solidFill>
            <a:ln>
              <a:solidFill>
                <a:srgbClr val="0D4E9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12"/>
            <p:cNvSpPr/>
            <p:nvPr/>
          </p:nvSpPr>
          <p:spPr>
            <a:xfrm>
              <a:off x="2713404" y="1414966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l-BE" sz="2000" kern="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Groep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45398" y="2282940"/>
            <a:ext cx="1993381" cy="2543101"/>
            <a:chOff x="4503033" y="1550230"/>
            <a:chExt cx="1993381" cy="2543101"/>
          </a:xfrm>
        </p:grpSpPr>
        <p:sp>
          <p:nvSpPr>
            <p:cNvPr id="23" name="Rounded Rectangle 22"/>
            <p:cNvSpPr/>
            <p:nvPr/>
          </p:nvSpPr>
          <p:spPr>
            <a:xfrm>
              <a:off x="4503033" y="1550230"/>
              <a:ext cx="1993381" cy="2543101"/>
            </a:xfrm>
            <a:prstGeom prst="roundRect">
              <a:avLst>
                <a:gd name="adj" fmla="val 10000"/>
              </a:avLst>
            </a:prstGeom>
            <a:ln>
              <a:solidFill>
                <a:srgbClr val="FFD49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ed Rectangle 14"/>
            <p:cNvSpPr/>
            <p:nvPr/>
          </p:nvSpPr>
          <p:spPr>
            <a:xfrm>
              <a:off x="4561417" y="1608614"/>
              <a:ext cx="1876613" cy="18813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t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nl-BE" sz="15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Team focus is op </a:t>
              </a:r>
              <a:r>
                <a:rPr lang="nl-BE" sz="1500" b="1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RESULTAAT-GEDREVEN SAMENWERKING EN SOCIALE MATURITEIT</a:t>
              </a: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nl-BE" sz="15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-&gt; Sociale vaardigheden</a:t>
              </a:r>
              <a:endParaRPr lang="nl-BE" sz="1500" b="1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Shape 12"/>
          <p:cNvSpPr/>
          <p:nvPr/>
        </p:nvSpPr>
        <p:spPr>
          <a:xfrm rot="376198">
            <a:off x="5609749" y="3557942"/>
            <a:ext cx="1971515" cy="1971515"/>
          </a:xfrm>
          <a:prstGeom prst="leftCircularArrow">
            <a:avLst>
              <a:gd name="adj1" fmla="val 2548"/>
              <a:gd name="adj2" fmla="val 309116"/>
              <a:gd name="adj3" fmla="val 1124239"/>
              <a:gd name="adj4" fmla="val 8064101"/>
              <a:gd name="adj5" fmla="val 2972"/>
            </a:avLst>
          </a:prstGeom>
          <a:solidFill>
            <a:srgbClr val="FFD49F"/>
          </a:solidFill>
          <a:ln>
            <a:solidFill>
              <a:srgbClr val="FFD49F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" name="Group 13"/>
          <p:cNvGrpSpPr/>
          <p:nvPr/>
        </p:nvGrpSpPr>
        <p:grpSpPr>
          <a:xfrm>
            <a:off x="5139135" y="4435306"/>
            <a:ext cx="1609452" cy="640026"/>
            <a:chOff x="4996770" y="3702596"/>
            <a:chExt cx="1609452" cy="640026"/>
          </a:xfrm>
        </p:grpSpPr>
        <p:sp>
          <p:nvSpPr>
            <p:cNvPr id="21" name="Rounded Rectangle 20"/>
            <p:cNvSpPr/>
            <p:nvPr/>
          </p:nvSpPr>
          <p:spPr>
            <a:xfrm>
              <a:off x="4996770" y="3702596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>
              <a:solidFill>
                <a:srgbClr val="FFD49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17"/>
            <p:cNvSpPr/>
            <p:nvPr/>
          </p:nvSpPr>
          <p:spPr>
            <a:xfrm>
              <a:off x="5015516" y="3721342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l-BE" sz="2000" kern="0" dirty="0">
                  <a:solidFill>
                    <a:srgbClr val="0D4E91"/>
                  </a:solidFill>
                  <a:latin typeface="Arial" pitchFamily="34" charset="0"/>
                  <a:cs typeface="Arial" pitchFamily="34" charset="0"/>
                </a:rPr>
                <a:t>Team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87778" y="2282940"/>
            <a:ext cx="1810634" cy="2543101"/>
            <a:chOff x="6845413" y="1550230"/>
            <a:chExt cx="1810634" cy="2543101"/>
          </a:xfrm>
        </p:grpSpPr>
        <p:sp>
          <p:nvSpPr>
            <p:cNvPr id="19" name="Rounded Rectangle 18"/>
            <p:cNvSpPr/>
            <p:nvPr/>
          </p:nvSpPr>
          <p:spPr>
            <a:xfrm>
              <a:off x="6845413" y="1550230"/>
              <a:ext cx="1810634" cy="2543101"/>
            </a:xfrm>
            <a:prstGeom prst="roundRect">
              <a:avLst>
                <a:gd name="adj" fmla="val 10000"/>
              </a:avLst>
            </a:prstGeom>
            <a:ln>
              <a:solidFill>
                <a:srgbClr val="73B5F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19"/>
            <p:cNvSpPr/>
            <p:nvPr/>
          </p:nvSpPr>
          <p:spPr>
            <a:xfrm>
              <a:off x="6898445" y="2148212"/>
              <a:ext cx="1704570" cy="1892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t" anchorCtr="0">
              <a:noAutofit/>
            </a:bodyPr>
            <a:lstStyle/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nl-BE" sz="13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Het Team is in staat om zelfstandig </a:t>
              </a:r>
              <a:r>
                <a:rPr lang="nl-BE" sz="1300" b="1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DOELEN TE STELLEN, CONTINU TE VERBETEREN &amp; EXTERNE PARTIJEN TE BEHEREN</a:t>
              </a:r>
            </a:p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nl-BE" sz="13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-&gt; KPIs</a:t>
              </a:r>
              <a:endParaRPr lang="nl-BE" sz="1300" b="1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391162" y="2128930"/>
            <a:ext cx="1609452" cy="640026"/>
            <a:chOff x="7248797" y="1396220"/>
            <a:chExt cx="1609452" cy="640026"/>
          </a:xfrm>
        </p:grpSpPr>
        <p:sp>
          <p:nvSpPr>
            <p:cNvPr id="17" name="Rounded Rectangle 16"/>
            <p:cNvSpPr/>
            <p:nvPr/>
          </p:nvSpPr>
          <p:spPr>
            <a:xfrm>
              <a:off x="7248797" y="1396220"/>
              <a:ext cx="1609452" cy="640026"/>
            </a:xfrm>
            <a:prstGeom prst="roundRect">
              <a:avLst>
                <a:gd name="adj" fmla="val 10000"/>
              </a:avLst>
            </a:prstGeom>
            <a:solidFill>
              <a:srgbClr val="73B5F1"/>
            </a:solidFill>
            <a:ln>
              <a:solidFill>
                <a:srgbClr val="73B5F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21"/>
            <p:cNvSpPr/>
            <p:nvPr/>
          </p:nvSpPr>
          <p:spPr>
            <a:xfrm>
              <a:off x="7267543" y="1414966"/>
              <a:ext cx="1571960" cy="602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l-BE" sz="2000" kern="0" dirty="0">
                  <a:solidFill>
                    <a:srgbClr val="0D4E87"/>
                  </a:solidFill>
                  <a:latin typeface="Arial" pitchFamily="34" charset="0"/>
                  <a:cs typeface="Arial" pitchFamily="34" charset="0"/>
                </a:rPr>
                <a:t>Zelfsturend Team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500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36880" y="1917065"/>
            <a:ext cx="8341360" cy="4373304"/>
          </a:xfrm>
        </p:spPr>
        <p:txBody>
          <a:bodyPr>
            <a:noAutofit/>
          </a:bodyPr>
          <a:lstStyle/>
          <a:p>
            <a:r>
              <a:rPr lang="nl-BE" dirty="0">
                <a:latin typeface="Bradley Hand ITC" panose="03070402050302030203" pitchFamily="66" charset="0"/>
              </a:rPr>
              <a:t>Wat heeft een team nodig om goed te kunnen samenwerken ?</a:t>
            </a:r>
            <a:endParaRPr lang="nl-NL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1019C-3939-5F43-B75D-CFD4E736BA37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52B62C"/>
                </a:solidFill>
                <a:effectLst/>
                <a:uLnTx/>
                <a:uFillTx/>
                <a:latin typeface="Helvetica Neue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52B62C"/>
              </a:solidFill>
              <a:effectLst/>
              <a:uLnTx/>
              <a:uFillTx/>
              <a:latin typeface="Helvetica Neue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2712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Team Charter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6" name="Picture 5" descr="3d people - human character, person with different professions. Doctor, policeman, businessman, engineer, fireman. 3d render Stock Photo - 1480206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83307" y="3763354"/>
            <a:ext cx="1780488" cy="13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188391" y="4733569"/>
            <a:ext cx="1170320" cy="117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126270" y="5716225"/>
            <a:ext cx="1294562" cy="122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42"/>
          <p:cNvGrpSpPr/>
          <p:nvPr/>
        </p:nvGrpSpPr>
        <p:grpSpPr>
          <a:xfrm>
            <a:off x="4883571" y="1857364"/>
            <a:ext cx="3867894" cy="3867894"/>
            <a:chOff x="214282" y="1904723"/>
            <a:chExt cx="3867894" cy="3867894"/>
          </a:xfrm>
        </p:grpSpPr>
        <p:sp>
          <p:nvSpPr>
            <p:cNvPr id="11" name="Oval 10"/>
            <p:cNvSpPr/>
            <p:nvPr/>
          </p:nvSpPr>
          <p:spPr>
            <a:xfrm>
              <a:off x="214282" y="1904723"/>
              <a:ext cx="3867894" cy="3867894"/>
            </a:xfrm>
            <a:prstGeom prst="ellipse">
              <a:avLst/>
            </a:prstGeom>
            <a:solidFill>
              <a:srgbClr val="FF8900"/>
            </a:solidFill>
            <a:ln>
              <a:solidFill>
                <a:srgbClr val="FF890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43940" y="2334382"/>
              <a:ext cx="3008576" cy="3008576"/>
            </a:xfrm>
            <a:prstGeom prst="ellipse">
              <a:avLst/>
            </a:prstGeom>
            <a:solidFill>
              <a:srgbClr val="FFD49F"/>
            </a:solidFill>
            <a:ln>
              <a:solidFill>
                <a:srgbClr val="FFD49F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1073599" y="2764040"/>
              <a:ext cx="2149259" cy="2149259"/>
            </a:xfrm>
            <a:prstGeom prst="ellipse">
              <a:avLst/>
            </a:prstGeom>
            <a:solidFill>
              <a:srgbClr val="CEE5FA"/>
            </a:solidFill>
            <a:ln>
              <a:solidFill>
                <a:srgbClr val="CEE5FA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503580" y="3194021"/>
              <a:ext cx="1289298" cy="1289298"/>
            </a:xfrm>
            <a:prstGeom prst="ellipse">
              <a:avLst/>
            </a:prstGeom>
            <a:solidFill>
              <a:srgbClr val="73B5F1"/>
            </a:solidFill>
            <a:ln>
              <a:solidFill>
                <a:srgbClr val="73B5F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933238" y="3623680"/>
              <a:ext cx="429980" cy="429980"/>
            </a:xfrm>
            <a:prstGeom prst="ellipse">
              <a:avLst/>
            </a:prstGeom>
            <a:solidFill>
              <a:srgbClr val="0D4E91"/>
            </a:solidFill>
            <a:ln>
              <a:solidFill>
                <a:srgbClr val="0D4E9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6" name="Straight Connector 15"/>
          <p:cNvSpPr/>
          <p:nvPr/>
        </p:nvSpPr>
        <p:spPr>
          <a:xfrm rot="16200000" flipV="1">
            <a:off x="4562100" y="1535893"/>
            <a:ext cx="1928826" cy="2571768"/>
          </a:xfrm>
          <a:prstGeom prst="line">
            <a:avLst/>
          </a:prstGeom>
          <a:ln>
            <a:solidFill>
              <a:srgbClr val="7F7F7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Straight Connector 16"/>
          <p:cNvSpPr/>
          <p:nvPr/>
        </p:nvSpPr>
        <p:spPr>
          <a:xfrm rot="16200000" flipV="1">
            <a:off x="4979061" y="2366208"/>
            <a:ext cx="1108069" cy="2558602"/>
          </a:xfrm>
          <a:prstGeom prst="line">
            <a:avLst/>
          </a:prstGeom>
          <a:ln>
            <a:solidFill>
              <a:srgbClr val="7F7F7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Straight Connector 17"/>
          <p:cNvSpPr/>
          <p:nvPr/>
        </p:nvSpPr>
        <p:spPr>
          <a:xfrm rot="16200000" flipV="1">
            <a:off x="5417529" y="3252231"/>
            <a:ext cx="360843" cy="2428892"/>
          </a:xfrm>
          <a:prstGeom prst="line">
            <a:avLst/>
          </a:prstGeom>
          <a:ln>
            <a:solidFill>
              <a:srgbClr val="7F7F7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Straight Connector 18"/>
          <p:cNvSpPr/>
          <p:nvPr/>
        </p:nvSpPr>
        <p:spPr>
          <a:xfrm rot="16200000" flipH="1" flipV="1">
            <a:off x="5596836" y="3950713"/>
            <a:ext cx="73667" cy="2357454"/>
          </a:xfrm>
          <a:prstGeom prst="line">
            <a:avLst/>
          </a:prstGeom>
          <a:ln>
            <a:solidFill>
              <a:srgbClr val="7F7F7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Straight Connector 19"/>
          <p:cNvSpPr/>
          <p:nvPr/>
        </p:nvSpPr>
        <p:spPr>
          <a:xfrm rot="16200000" flipH="1" flipV="1">
            <a:off x="5075433" y="4594460"/>
            <a:ext cx="830722" cy="2643206"/>
          </a:xfrm>
          <a:prstGeom prst="line">
            <a:avLst/>
          </a:prstGeom>
          <a:ln>
            <a:solidFill>
              <a:srgbClr val="7F7F7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/>
          <p:cNvSpPr/>
          <p:nvPr/>
        </p:nvSpPr>
        <p:spPr>
          <a:xfrm>
            <a:off x="914413" y="1508048"/>
            <a:ext cx="1978450" cy="682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Opdracht - Missie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219605" y="4040990"/>
            <a:ext cx="3174350" cy="682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Rollen en</a:t>
            </a:r>
          </a:p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Verwachtingen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219605" y="2798739"/>
            <a:ext cx="3174350" cy="682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Prioriteiten -  </a:t>
            </a:r>
          </a:p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Ambities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-219605" y="4989275"/>
            <a:ext cx="3174350" cy="682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Afspraken en</a:t>
            </a:r>
          </a:p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Regels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-219605" y="5990018"/>
            <a:ext cx="3174350" cy="682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Persoonlijke</a:t>
            </a:r>
            <a:b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</a:br>
            <a:r>
              <a:rPr lang="nl-BE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Relaties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9066" y="1283789"/>
            <a:ext cx="1098102" cy="109810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3124" y="2247311"/>
            <a:ext cx="2021391" cy="15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0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Opdracht - missie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0328"/>
          </a:xfrm>
        </p:spPr>
        <p:txBody>
          <a:bodyPr>
            <a:normAutofit fontScale="77500" lnSpcReduction="20000"/>
          </a:bodyPr>
          <a:lstStyle/>
          <a:p>
            <a:r>
              <a:rPr lang="nl-BE" dirty="0"/>
              <a:t>Wat is de betekenisvolle opdracht of </a:t>
            </a:r>
            <a:r>
              <a:rPr lang="nl-BE" b="1" dirty="0"/>
              <a:t>bestaansreden van ons team </a:t>
            </a:r>
            <a:r>
              <a:rPr lang="nl-BE" dirty="0"/>
              <a:t>?</a:t>
            </a:r>
          </a:p>
          <a:p>
            <a:r>
              <a:rPr lang="nl-BE" dirty="0"/>
              <a:t>Delen wij dezelfde kijk op onze opdracht ? </a:t>
            </a:r>
          </a:p>
          <a:p>
            <a:pPr lvl="1"/>
            <a:r>
              <a:rPr lang="nl-BE" dirty="0"/>
              <a:t>Bvb Kijk op “begeleiden” of “onthalen” ? </a:t>
            </a:r>
          </a:p>
          <a:p>
            <a:r>
              <a:rPr lang="nl-BE" dirty="0"/>
              <a:t>Wat zijn onze verantwoordelijkheden, naar wie toe ? En zijn de bijbehorende bevoegdheden duidelijk ?</a:t>
            </a:r>
          </a:p>
          <a:p>
            <a:r>
              <a:rPr lang="nl-BE" dirty="0"/>
              <a:t>Met wie werken wij samen om deze opdracht te realiseren ?</a:t>
            </a:r>
          </a:p>
          <a:p>
            <a:r>
              <a:rPr lang="nl-BE" dirty="0"/>
              <a:t>Hoe past onze opdracht binnen de visie en het geheel van het CLB ?</a:t>
            </a:r>
          </a:p>
          <a:p>
            <a:r>
              <a:rPr lang="nl-BE" dirty="0"/>
              <a:t>Welke waarden vinden wij belangrijk in het uitvoeren van onze opdracht ? Wat betekenen de waarden van ons CLB meer specifiek voor ons team 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099" y="2012332"/>
            <a:ext cx="3758012" cy="18791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marL="342900" indent="-342900">
              <a:buFontTx/>
              <a:buChar char="-"/>
            </a:pPr>
            <a:endParaRPr lang="nl-BE" b="1" dirty="0">
              <a:solidFill>
                <a:srgbClr val="0D4E9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2"/>
          <p:cNvGrpSpPr>
            <a:grpSpLocks noChangeAspect="1"/>
          </p:cNvGrpSpPr>
          <p:nvPr/>
        </p:nvGrpSpPr>
        <p:grpSpPr>
          <a:xfrm>
            <a:off x="7951787" y="104829"/>
            <a:ext cx="1160368" cy="1160368"/>
            <a:chOff x="214282" y="1904723"/>
            <a:chExt cx="3867894" cy="3867894"/>
          </a:xfrm>
        </p:grpSpPr>
        <p:sp>
          <p:nvSpPr>
            <p:cNvPr id="6" name="Oval 5"/>
            <p:cNvSpPr/>
            <p:nvPr/>
          </p:nvSpPr>
          <p:spPr>
            <a:xfrm>
              <a:off x="214282" y="1904723"/>
              <a:ext cx="3867894" cy="38678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890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43940" y="2334382"/>
              <a:ext cx="3008576" cy="30085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D49F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1073599" y="2764040"/>
              <a:ext cx="2149259" cy="214925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EE5FA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1503580" y="3194021"/>
              <a:ext cx="1289298" cy="128929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73B5F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1933238" y="3623680"/>
              <a:ext cx="429980" cy="429980"/>
            </a:xfrm>
            <a:prstGeom prst="ellipse">
              <a:avLst/>
            </a:prstGeom>
            <a:solidFill>
              <a:srgbClr val="0D4E91"/>
            </a:solidFill>
            <a:ln>
              <a:solidFill>
                <a:srgbClr val="0D4E9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97030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S sjabloon voorste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S-ICOMFLEX sjabloo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4AD7A2E897D489FC8FF57B96AD1FD" ma:contentTypeVersion="0" ma:contentTypeDescription="Een nieuw document maken." ma:contentTypeScope="" ma:versionID="7bd7bcc4fc0f4736feb7845b0696858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b12998bc2ce300a5832a6bc535a047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ACDAEE-09D9-464D-A1C8-DAE91F65CC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792FBF-0661-498A-A28A-690A9008605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5BD3EEE-FDB5-4851-A074-C4B0D528B1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FS sjabloon voorstel.potx</Template>
  <TotalTime>13551</TotalTime>
  <Words>792</Words>
  <Application>Microsoft Office PowerPoint</Application>
  <PresentationFormat>Diavoorstelling (4:3)</PresentationFormat>
  <Paragraphs>136</Paragraphs>
  <Slides>15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5" baseType="lpstr">
      <vt:lpstr>Arial</vt:lpstr>
      <vt:lpstr>Arial Black</vt:lpstr>
      <vt:lpstr>Bradley Hand ITC</vt:lpstr>
      <vt:lpstr>Calibri</vt:lpstr>
      <vt:lpstr>Helvetica Neue</vt:lpstr>
      <vt:lpstr>Helvetica Neue Bold Condensed</vt:lpstr>
      <vt:lpstr>Helvetica Neue Light</vt:lpstr>
      <vt:lpstr>Times New Roman</vt:lpstr>
      <vt:lpstr>FS sjabloon voorstel</vt:lpstr>
      <vt:lpstr>FS-ICOMFLEX sjabloon</vt:lpstr>
      <vt:lpstr>PowerPoint-presentatie</vt:lpstr>
      <vt:lpstr>Groeien in wat ?</vt:lpstr>
      <vt:lpstr>PowerPoint-presentatie</vt:lpstr>
      <vt:lpstr>Groeiproces naar zelfsturing</vt:lpstr>
      <vt:lpstr>Groeiproces naar zelfsturing</vt:lpstr>
      <vt:lpstr>Groeiproces naar zelfsturing</vt:lpstr>
      <vt:lpstr>Wat heeft een team nodig om goed te kunnen samenwerken ?</vt:lpstr>
      <vt:lpstr>Team Charter</vt:lpstr>
      <vt:lpstr>Opdracht - missie</vt:lpstr>
      <vt:lpstr>Ambities</vt:lpstr>
      <vt:lpstr>Rollen en verwachtingen</vt:lpstr>
      <vt:lpstr>Afspraken en regels</vt:lpstr>
      <vt:lpstr>Persoonlijke relaties</vt:lpstr>
      <vt:lpstr>Ogers are like onions</vt:lpstr>
      <vt:lpstr>Teams are like onions</vt:lpstr>
    </vt:vector>
  </TitlesOfParts>
  <Company>Prevent vzw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GO4GOLD</dc:title>
  <dc:creator>Lieven Eeckelaert</dc:creator>
  <cp:lastModifiedBy>Stefaan</cp:lastModifiedBy>
  <cp:revision>546</cp:revision>
  <cp:lastPrinted>2016-08-28T12:38:06Z</cp:lastPrinted>
  <dcterms:created xsi:type="dcterms:W3CDTF">2014-09-02T20:49:16Z</dcterms:created>
  <dcterms:modified xsi:type="dcterms:W3CDTF">2017-05-15T11:10:01Z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0x010100E4B4AD7A2E897D489FC8FF57B96AD1FD</vt:lpwstr>
  </property>
</Properties>
</file>